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4" r:id="rId1"/>
  </p:sldMasterIdLst>
  <p:notesMasterIdLst>
    <p:notesMasterId r:id="rId29"/>
  </p:notesMasterIdLst>
  <p:sldIdLst>
    <p:sldId id="256" r:id="rId2"/>
    <p:sldId id="257" r:id="rId3"/>
    <p:sldId id="258" r:id="rId4"/>
    <p:sldId id="275" r:id="rId5"/>
    <p:sldId id="276" r:id="rId6"/>
    <p:sldId id="261" r:id="rId7"/>
    <p:sldId id="262" r:id="rId8"/>
    <p:sldId id="263" r:id="rId9"/>
    <p:sldId id="264" r:id="rId10"/>
    <p:sldId id="265" r:id="rId11"/>
    <p:sldId id="266" r:id="rId12"/>
    <p:sldId id="270" r:id="rId13"/>
    <p:sldId id="267" r:id="rId14"/>
    <p:sldId id="268" r:id="rId15"/>
    <p:sldId id="269" r:id="rId16"/>
    <p:sldId id="277" r:id="rId17"/>
    <p:sldId id="278" r:id="rId18"/>
    <p:sldId id="286" r:id="rId19"/>
    <p:sldId id="280" r:id="rId20"/>
    <p:sldId id="279" r:id="rId21"/>
    <p:sldId id="281" r:id="rId22"/>
    <p:sldId id="282" r:id="rId23"/>
    <p:sldId id="284" r:id="rId24"/>
    <p:sldId id="285" r:id="rId25"/>
    <p:sldId id="273" r:id="rId26"/>
    <p:sldId id="274" r:id="rId27"/>
    <p:sldId id="27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24"/>
    <p:restoredTop sz="84830"/>
  </p:normalViewPr>
  <p:slideViewPr>
    <p:cSldViewPr snapToGrid="0" snapToObjects="1">
      <p:cViewPr varScale="1">
        <p:scale>
          <a:sx n="118" d="100"/>
          <a:sy n="118" d="100"/>
        </p:scale>
        <p:origin x="700" y="72"/>
      </p:cViewPr>
      <p:guideLst/>
    </p:cSldViewPr>
  </p:slideViewPr>
  <p:notesTextViewPr>
    <p:cViewPr>
      <p:scale>
        <a:sx n="1" d="1"/>
        <a:sy n="1" d="1"/>
      </p:scale>
      <p:origin x="0" y="0"/>
    </p:cViewPr>
  </p:notesTextViewPr>
  <p:sorterViewPr>
    <p:cViewPr>
      <p:scale>
        <a:sx n="100" d="100"/>
        <a:sy n="100" d="100"/>
      </p:scale>
      <p:origin x="0" y="-21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hyperlink" Target="mailto:bcampbell@bendoregon.gov" TargetMode="External"/><Relationship Id="rId2" Type="http://schemas.openxmlformats.org/officeDocument/2006/relationships/hyperlink" Target="mailto:board@abnabend.com" TargetMode="External"/><Relationship Id="rId1" Type="http://schemas.openxmlformats.org/officeDocument/2006/relationships/hyperlink" Target="http://www.abnabend.com/" TargetMode="External"/><Relationship Id="rId6" Type="http://schemas.openxmlformats.org/officeDocument/2006/relationships/hyperlink" Target="mailto:cityplanningcommissionall@bendoregon.gov" TargetMode="External"/><Relationship Id="rId5" Type="http://schemas.openxmlformats.org/officeDocument/2006/relationships/hyperlink" Target="mailto:moliver@bendoregon.gov" TargetMode="External"/><Relationship Id="rId4" Type="http://schemas.openxmlformats.org/officeDocument/2006/relationships/hyperlink" Target="mailto:council@bendoregon.gov"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mailto:cathieflan@gmail.com" TargetMode="External"/><Relationship Id="rId2" Type="http://schemas.openxmlformats.org/officeDocument/2006/relationships/hyperlink" Target="https://www.bendoregon.gov/government/departments/streets/street-operations/pothole-repair%20or%20call%20541-317-3000" TargetMode="External"/><Relationship Id="rId1" Type="http://schemas.openxmlformats.org/officeDocument/2006/relationships/hyperlink" Target="https://sheriff.deschutes.org/community/crime-prevention/reporting-graffiti/" TargetMode="External"/><Relationship Id="rId4" Type="http://schemas.openxmlformats.org/officeDocument/2006/relationships/hyperlink" Target="mailto:phardie@bendoregon.gov"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mailto:bcampbell@bendoregon.gov" TargetMode="External"/><Relationship Id="rId2" Type="http://schemas.openxmlformats.org/officeDocument/2006/relationships/hyperlink" Target="mailto:board@abnabend.com" TargetMode="External"/><Relationship Id="rId1" Type="http://schemas.openxmlformats.org/officeDocument/2006/relationships/hyperlink" Target="http://www.abnabend.com/" TargetMode="External"/><Relationship Id="rId6" Type="http://schemas.openxmlformats.org/officeDocument/2006/relationships/hyperlink" Target="mailto:cityplanningcommissionall@bendoregon.gov" TargetMode="External"/><Relationship Id="rId5" Type="http://schemas.openxmlformats.org/officeDocument/2006/relationships/hyperlink" Target="mailto:moliver@bendoregon.gov" TargetMode="External"/><Relationship Id="rId4" Type="http://schemas.openxmlformats.org/officeDocument/2006/relationships/hyperlink" Target="mailto:council@bendoregon.gov"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www.bendoregon.gov/government/departments/streets/street-operations/pothole-repair%20or%20call%20541-317-3000" TargetMode="External"/><Relationship Id="rId2" Type="http://schemas.openxmlformats.org/officeDocument/2006/relationships/hyperlink" Target="mailto:cathieflan@gmail.com" TargetMode="External"/><Relationship Id="rId1" Type="http://schemas.openxmlformats.org/officeDocument/2006/relationships/hyperlink" Target="mailto:phardie@bendoregon.gov" TargetMode="External"/><Relationship Id="rId4" Type="http://schemas.openxmlformats.org/officeDocument/2006/relationships/hyperlink" Target="https://sheriff.deschutes.org/community/crime-prevention/reporting-graffiti/"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232885-8F48-4498-8C05-3DCBF4A8A725}"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35F5208E-D182-4ECB-A5D5-20D059131890}">
      <dgm:prSet/>
      <dgm:spPr/>
      <dgm:t>
        <a:bodyPr/>
        <a:lstStyle/>
        <a:p>
          <a:r>
            <a:rPr lang="en-US"/>
            <a:t>Speeding</a:t>
          </a:r>
        </a:p>
      </dgm:t>
    </dgm:pt>
    <dgm:pt modelId="{75E4ECD0-225F-4C17-B5F6-75CEE95BD702}" type="parTrans" cxnId="{3E9ABF6E-3881-47ED-A02C-2BC9F3EEE57F}">
      <dgm:prSet/>
      <dgm:spPr/>
      <dgm:t>
        <a:bodyPr/>
        <a:lstStyle/>
        <a:p>
          <a:endParaRPr lang="en-US"/>
        </a:p>
      </dgm:t>
    </dgm:pt>
    <dgm:pt modelId="{213B2520-4D60-4A08-8AD1-90D68F64F549}" type="sibTrans" cxnId="{3E9ABF6E-3881-47ED-A02C-2BC9F3EEE57F}">
      <dgm:prSet/>
      <dgm:spPr/>
      <dgm:t>
        <a:bodyPr/>
        <a:lstStyle/>
        <a:p>
          <a:endParaRPr lang="en-US"/>
        </a:p>
      </dgm:t>
    </dgm:pt>
    <dgm:pt modelId="{9EB2ED17-9562-4861-B6E5-62457DAB4341}">
      <dgm:prSet/>
      <dgm:spPr/>
      <dgm:t>
        <a:bodyPr/>
        <a:lstStyle/>
        <a:p>
          <a:r>
            <a:rPr lang="en-US"/>
            <a:t>Street Safety</a:t>
          </a:r>
        </a:p>
      </dgm:t>
    </dgm:pt>
    <dgm:pt modelId="{A49A2C50-4969-4984-8B6F-55504795655B}" type="parTrans" cxnId="{2A8F9411-37C7-4985-B774-87591A1E72E5}">
      <dgm:prSet/>
      <dgm:spPr/>
      <dgm:t>
        <a:bodyPr/>
        <a:lstStyle/>
        <a:p>
          <a:endParaRPr lang="en-US"/>
        </a:p>
      </dgm:t>
    </dgm:pt>
    <dgm:pt modelId="{C3EF7366-9A9E-4094-87C9-5C66FCFBF89E}" type="sibTrans" cxnId="{2A8F9411-37C7-4985-B774-87591A1E72E5}">
      <dgm:prSet/>
      <dgm:spPr/>
      <dgm:t>
        <a:bodyPr/>
        <a:lstStyle/>
        <a:p>
          <a:endParaRPr lang="en-US"/>
        </a:p>
      </dgm:t>
    </dgm:pt>
    <dgm:pt modelId="{E8A0AFD7-9F85-4A5A-B399-B00D212FE8A1}">
      <dgm:prSet/>
      <dgm:spPr/>
      <dgm:t>
        <a:bodyPr/>
        <a:lstStyle/>
        <a:p>
          <a:r>
            <a:rPr lang="en-US"/>
            <a:t>Land Use</a:t>
          </a:r>
        </a:p>
      </dgm:t>
    </dgm:pt>
    <dgm:pt modelId="{9EEE7A44-CF19-4177-AA89-1A2FD1FA23CB}" type="parTrans" cxnId="{F19DDC72-3341-456F-B1B6-F960C4AE19ED}">
      <dgm:prSet/>
      <dgm:spPr/>
      <dgm:t>
        <a:bodyPr/>
        <a:lstStyle/>
        <a:p>
          <a:endParaRPr lang="en-US"/>
        </a:p>
      </dgm:t>
    </dgm:pt>
    <dgm:pt modelId="{C4AD8E7A-3AC5-41CB-8DAE-85DA3FC86856}" type="sibTrans" cxnId="{F19DDC72-3341-456F-B1B6-F960C4AE19ED}">
      <dgm:prSet/>
      <dgm:spPr/>
      <dgm:t>
        <a:bodyPr/>
        <a:lstStyle/>
        <a:p>
          <a:endParaRPr lang="en-US"/>
        </a:p>
      </dgm:t>
    </dgm:pt>
    <dgm:pt modelId="{97248955-FD22-4D2F-B121-19B7B1DC8781}">
      <dgm:prSet/>
      <dgm:spPr/>
      <dgm:t>
        <a:bodyPr/>
        <a:lstStyle/>
        <a:p>
          <a:r>
            <a:rPr lang="en-US" b="1" dirty="0"/>
            <a:t>River’s Edge Development</a:t>
          </a:r>
          <a:endParaRPr lang="en-US" dirty="0"/>
        </a:p>
      </dgm:t>
    </dgm:pt>
    <dgm:pt modelId="{0C7BF1B3-633B-4F74-9AA4-C6F556488015}" type="parTrans" cxnId="{6CD01550-F049-424D-90E9-8F02B46C0133}">
      <dgm:prSet/>
      <dgm:spPr/>
      <dgm:t>
        <a:bodyPr/>
        <a:lstStyle/>
        <a:p>
          <a:endParaRPr lang="en-US"/>
        </a:p>
      </dgm:t>
    </dgm:pt>
    <dgm:pt modelId="{DE4F4DE9-C3E5-430B-80F0-B1CA7FA98FD1}" type="sibTrans" cxnId="{6CD01550-F049-424D-90E9-8F02B46C0133}">
      <dgm:prSet/>
      <dgm:spPr/>
      <dgm:t>
        <a:bodyPr/>
        <a:lstStyle/>
        <a:p>
          <a:endParaRPr lang="en-US"/>
        </a:p>
      </dgm:t>
    </dgm:pt>
    <dgm:pt modelId="{85CEC0E1-655F-457F-8E78-153A7AAFF506}">
      <dgm:prSet/>
      <dgm:spPr/>
      <dgm:t>
        <a:bodyPr/>
        <a:lstStyle/>
        <a:p>
          <a:r>
            <a:rPr lang="en-US" b="1" dirty="0"/>
            <a:t>Glassow Drive Development</a:t>
          </a:r>
          <a:endParaRPr lang="en-US" dirty="0"/>
        </a:p>
      </dgm:t>
    </dgm:pt>
    <dgm:pt modelId="{7A78A205-E2C9-45A3-A0CC-E99A0957B29E}" type="parTrans" cxnId="{04EEC782-B521-4C89-A352-38ADF26E0FFB}">
      <dgm:prSet/>
      <dgm:spPr/>
      <dgm:t>
        <a:bodyPr/>
        <a:lstStyle/>
        <a:p>
          <a:endParaRPr lang="en-US"/>
        </a:p>
      </dgm:t>
    </dgm:pt>
    <dgm:pt modelId="{97470557-BF0F-48B8-B0AB-87E353FB3A1B}" type="sibTrans" cxnId="{04EEC782-B521-4C89-A352-38ADF26E0FFB}">
      <dgm:prSet/>
      <dgm:spPr/>
      <dgm:t>
        <a:bodyPr/>
        <a:lstStyle/>
        <a:p>
          <a:endParaRPr lang="en-US"/>
        </a:p>
      </dgm:t>
    </dgm:pt>
    <dgm:pt modelId="{F14599C0-2C02-4F57-B44B-4EE4CBAF4CEF}">
      <dgm:prSet/>
      <dgm:spPr/>
      <dgm:t>
        <a:bodyPr/>
        <a:lstStyle/>
        <a:p>
          <a:r>
            <a:rPr lang="en-US" b="1" dirty="0"/>
            <a:t>HB 2001</a:t>
          </a:r>
        </a:p>
      </dgm:t>
    </dgm:pt>
    <dgm:pt modelId="{4996A402-B055-40E3-98BA-17F8B3AA9DA8}" type="parTrans" cxnId="{067EF236-3920-4343-9F29-90EDE70CC005}">
      <dgm:prSet/>
      <dgm:spPr/>
      <dgm:t>
        <a:bodyPr/>
        <a:lstStyle/>
        <a:p>
          <a:endParaRPr lang="en-US"/>
        </a:p>
      </dgm:t>
    </dgm:pt>
    <dgm:pt modelId="{CF1A4445-BF13-49D1-A4DD-588EFB5D46CB}" type="sibTrans" cxnId="{067EF236-3920-4343-9F29-90EDE70CC005}">
      <dgm:prSet/>
      <dgm:spPr/>
      <dgm:t>
        <a:bodyPr/>
        <a:lstStyle/>
        <a:p>
          <a:endParaRPr lang="en-US"/>
        </a:p>
      </dgm:t>
    </dgm:pt>
    <dgm:pt modelId="{AE7E1217-9157-534A-A02D-DAF023FE8BC8}">
      <dgm:prSet/>
      <dgm:spPr/>
      <dgm:t>
        <a:bodyPr/>
        <a:lstStyle/>
        <a:p>
          <a:r>
            <a:rPr lang="en-US" b="1" dirty="0"/>
            <a:t>Compass Corner Development</a:t>
          </a:r>
        </a:p>
      </dgm:t>
    </dgm:pt>
    <dgm:pt modelId="{586BF343-AEA2-624B-906F-D068C66473D6}" type="parTrans" cxnId="{360CF682-BC23-6B4D-B8C5-36B1EBFFFC99}">
      <dgm:prSet/>
      <dgm:spPr/>
      <dgm:t>
        <a:bodyPr/>
        <a:lstStyle/>
        <a:p>
          <a:endParaRPr lang="en-US"/>
        </a:p>
      </dgm:t>
    </dgm:pt>
    <dgm:pt modelId="{F459836E-E0B1-FD43-90F5-65B2BB727666}" type="sibTrans" cxnId="{360CF682-BC23-6B4D-B8C5-36B1EBFFFC99}">
      <dgm:prSet/>
      <dgm:spPr/>
      <dgm:t>
        <a:bodyPr/>
        <a:lstStyle/>
        <a:p>
          <a:endParaRPr lang="en-US"/>
        </a:p>
      </dgm:t>
    </dgm:pt>
    <dgm:pt modelId="{B4B46C8A-5449-7B4E-9604-A9C8A61F43DB}" type="pres">
      <dgm:prSet presAssocID="{C9232885-8F48-4498-8C05-3DCBF4A8A725}" presName="linear" presStyleCnt="0">
        <dgm:presLayoutVars>
          <dgm:dir/>
          <dgm:animLvl val="lvl"/>
          <dgm:resizeHandles val="exact"/>
        </dgm:presLayoutVars>
      </dgm:prSet>
      <dgm:spPr/>
    </dgm:pt>
    <dgm:pt modelId="{0D06B138-4083-2941-985E-24914FA6A68D}" type="pres">
      <dgm:prSet presAssocID="{35F5208E-D182-4ECB-A5D5-20D059131890}" presName="parentLin" presStyleCnt="0"/>
      <dgm:spPr/>
    </dgm:pt>
    <dgm:pt modelId="{17AD4A5F-2B7F-C048-8861-89731C87F55C}" type="pres">
      <dgm:prSet presAssocID="{35F5208E-D182-4ECB-A5D5-20D059131890}" presName="parentLeftMargin" presStyleLbl="node1" presStyleIdx="0" presStyleCnt="3"/>
      <dgm:spPr/>
    </dgm:pt>
    <dgm:pt modelId="{0B8E8AC5-E126-3949-B32C-45284327BAF8}" type="pres">
      <dgm:prSet presAssocID="{35F5208E-D182-4ECB-A5D5-20D059131890}" presName="parentText" presStyleLbl="node1" presStyleIdx="0" presStyleCnt="3">
        <dgm:presLayoutVars>
          <dgm:chMax val="0"/>
          <dgm:bulletEnabled val="1"/>
        </dgm:presLayoutVars>
      </dgm:prSet>
      <dgm:spPr/>
    </dgm:pt>
    <dgm:pt modelId="{4ED324CF-FDE1-A747-A70E-78297F2DDA0F}" type="pres">
      <dgm:prSet presAssocID="{35F5208E-D182-4ECB-A5D5-20D059131890}" presName="negativeSpace" presStyleCnt="0"/>
      <dgm:spPr/>
    </dgm:pt>
    <dgm:pt modelId="{029E59C8-B550-FE4E-8FB7-8DA6FEB8EA5D}" type="pres">
      <dgm:prSet presAssocID="{35F5208E-D182-4ECB-A5D5-20D059131890}" presName="childText" presStyleLbl="conFgAcc1" presStyleIdx="0" presStyleCnt="3">
        <dgm:presLayoutVars>
          <dgm:bulletEnabled val="1"/>
        </dgm:presLayoutVars>
      </dgm:prSet>
      <dgm:spPr/>
    </dgm:pt>
    <dgm:pt modelId="{52AE05EC-2D3C-8D44-96B5-C1D9035CF9CE}" type="pres">
      <dgm:prSet presAssocID="{213B2520-4D60-4A08-8AD1-90D68F64F549}" presName="spaceBetweenRectangles" presStyleCnt="0"/>
      <dgm:spPr/>
    </dgm:pt>
    <dgm:pt modelId="{052407E7-10F9-D64E-856A-BC8FD0E27167}" type="pres">
      <dgm:prSet presAssocID="{9EB2ED17-9562-4861-B6E5-62457DAB4341}" presName="parentLin" presStyleCnt="0"/>
      <dgm:spPr/>
    </dgm:pt>
    <dgm:pt modelId="{B0B1A261-3BD3-7B49-BA8E-160672DA9479}" type="pres">
      <dgm:prSet presAssocID="{9EB2ED17-9562-4861-B6E5-62457DAB4341}" presName="parentLeftMargin" presStyleLbl="node1" presStyleIdx="0" presStyleCnt="3"/>
      <dgm:spPr/>
    </dgm:pt>
    <dgm:pt modelId="{52278737-4C1B-8241-A89A-88A19780E6E8}" type="pres">
      <dgm:prSet presAssocID="{9EB2ED17-9562-4861-B6E5-62457DAB4341}" presName="parentText" presStyleLbl="node1" presStyleIdx="1" presStyleCnt="3">
        <dgm:presLayoutVars>
          <dgm:chMax val="0"/>
          <dgm:bulletEnabled val="1"/>
        </dgm:presLayoutVars>
      </dgm:prSet>
      <dgm:spPr/>
    </dgm:pt>
    <dgm:pt modelId="{96D58D71-2941-2E46-A53D-44BED0D7C540}" type="pres">
      <dgm:prSet presAssocID="{9EB2ED17-9562-4861-B6E5-62457DAB4341}" presName="negativeSpace" presStyleCnt="0"/>
      <dgm:spPr/>
    </dgm:pt>
    <dgm:pt modelId="{1610629A-144C-C347-93A2-27C1AB3EACC7}" type="pres">
      <dgm:prSet presAssocID="{9EB2ED17-9562-4861-B6E5-62457DAB4341}" presName="childText" presStyleLbl="conFgAcc1" presStyleIdx="1" presStyleCnt="3">
        <dgm:presLayoutVars>
          <dgm:bulletEnabled val="1"/>
        </dgm:presLayoutVars>
      </dgm:prSet>
      <dgm:spPr/>
    </dgm:pt>
    <dgm:pt modelId="{A9106AF8-DE64-8348-A816-D2251C2B0368}" type="pres">
      <dgm:prSet presAssocID="{C3EF7366-9A9E-4094-87C9-5C66FCFBF89E}" presName="spaceBetweenRectangles" presStyleCnt="0"/>
      <dgm:spPr/>
    </dgm:pt>
    <dgm:pt modelId="{0979AFB4-713D-E74E-9370-AFDDFEB54817}" type="pres">
      <dgm:prSet presAssocID="{E8A0AFD7-9F85-4A5A-B399-B00D212FE8A1}" presName="parentLin" presStyleCnt="0"/>
      <dgm:spPr/>
    </dgm:pt>
    <dgm:pt modelId="{273BC23E-3D69-914A-89AB-7257301AB5E1}" type="pres">
      <dgm:prSet presAssocID="{E8A0AFD7-9F85-4A5A-B399-B00D212FE8A1}" presName="parentLeftMargin" presStyleLbl="node1" presStyleIdx="1" presStyleCnt="3"/>
      <dgm:spPr/>
    </dgm:pt>
    <dgm:pt modelId="{6976D43B-A5B1-714F-B73A-F175DB8609D6}" type="pres">
      <dgm:prSet presAssocID="{E8A0AFD7-9F85-4A5A-B399-B00D212FE8A1}" presName="parentText" presStyleLbl="node1" presStyleIdx="2" presStyleCnt="3">
        <dgm:presLayoutVars>
          <dgm:chMax val="0"/>
          <dgm:bulletEnabled val="1"/>
        </dgm:presLayoutVars>
      </dgm:prSet>
      <dgm:spPr/>
    </dgm:pt>
    <dgm:pt modelId="{C3ED41A1-C8F9-EC46-A98D-4BAE527CF92B}" type="pres">
      <dgm:prSet presAssocID="{E8A0AFD7-9F85-4A5A-B399-B00D212FE8A1}" presName="negativeSpace" presStyleCnt="0"/>
      <dgm:spPr/>
    </dgm:pt>
    <dgm:pt modelId="{0E40759C-72B4-8645-981B-7B23C5FE6F80}" type="pres">
      <dgm:prSet presAssocID="{E8A0AFD7-9F85-4A5A-B399-B00D212FE8A1}" presName="childText" presStyleLbl="conFgAcc1" presStyleIdx="2" presStyleCnt="3">
        <dgm:presLayoutVars>
          <dgm:bulletEnabled val="1"/>
        </dgm:presLayoutVars>
      </dgm:prSet>
      <dgm:spPr/>
    </dgm:pt>
  </dgm:ptLst>
  <dgm:cxnLst>
    <dgm:cxn modelId="{95F8190D-A60B-A140-AE33-7E8895EFA80D}" type="presOf" srcId="{97248955-FD22-4D2F-B121-19B7B1DC8781}" destId="{0E40759C-72B4-8645-981B-7B23C5FE6F80}" srcOrd="0" destOrd="0" presId="urn:microsoft.com/office/officeart/2005/8/layout/list1"/>
    <dgm:cxn modelId="{2A8F9411-37C7-4985-B774-87591A1E72E5}" srcId="{C9232885-8F48-4498-8C05-3DCBF4A8A725}" destId="{9EB2ED17-9562-4861-B6E5-62457DAB4341}" srcOrd="1" destOrd="0" parTransId="{A49A2C50-4969-4984-8B6F-55504795655B}" sibTransId="{C3EF7366-9A9E-4094-87C9-5C66FCFBF89E}"/>
    <dgm:cxn modelId="{E5CAFD19-9916-0041-9BBB-78298817B1B6}" type="presOf" srcId="{35F5208E-D182-4ECB-A5D5-20D059131890}" destId="{0B8E8AC5-E126-3949-B32C-45284327BAF8}" srcOrd="1" destOrd="0" presId="urn:microsoft.com/office/officeart/2005/8/layout/list1"/>
    <dgm:cxn modelId="{067EF236-3920-4343-9F29-90EDE70CC005}" srcId="{E8A0AFD7-9F85-4A5A-B399-B00D212FE8A1}" destId="{F14599C0-2C02-4F57-B44B-4EE4CBAF4CEF}" srcOrd="3" destOrd="0" parTransId="{4996A402-B055-40E3-98BA-17F8B3AA9DA8}" sibTransId="{CF1A4445-BF13-49D1-A4DD-588EFB5D46CB}"/>
    <dgm:cxn modelId="{93F1DB3F-1EA9-C84A-A1B3-356C92AA9399}" type="presOf" srcId="{F14599C0-2C02-4F57-B44B-4EE4CBAF4CEF}" destId="{0E40759C-72B4-8645-981B-7B23C5FE6F80}" srcOrd="0" destOrd="3" presId="urn:microsoft.com/office/officeart/2005/8/layout/list1"/>
    <dgm:cxn modelId="{3E9ABF6E-3881-47ED-A02C-2BC9F3EEE57F}" srcId="{C9232885-8F48-4498-8C05-3DCBF4A8A725}" destId="{35F5208E-D182-4ECB-A5D5-20D059131890}" srcOrd="0" destOrd="0" parTransId="{75E4ECD0-225F-4C17-B5F6-75CEE95BD702}" sibTransId="{213B2520-4D60-4A08-8AD1-90D68F64F549}"/>
    <dgm:cxn modelId="{6CD01550-F049-424D-90E9-8F02B46C0133}" srcId="{E8A0AFD7-9F85-4A5A-B399-B00D212FE8A1}" destId="{97248955-FD22-4D2F-B121-19B7B1DC8781}" srcOrd="0" destOrd="0" parTransId="{0C7BF1B3-633B-4F74-9AA4-C6F556488015}" sibTransId="{DE4F4DE9-C3E5-430B-80F0-B1CA7FA98FD1}"/>
    <dgm:cxn modelId="{F19DDC72-3341-456F-B1B6-F960C4AE19ED}" srcId="{C9232885-8F48-4498-8C05-3DCBF4A8A725}" destId="{E8A0AFD7-9F85-4A5A-B399-B00D212FE8A1}" srcOrd="2" destOrd="0" parTransId="{9EEE7A44-CF19-4177-AA89-1A2FD1FA23CB}" sibTransId="{C4AD8E7A-3AC5-41CB-8DAE-85DA3FC86856}"/>
    <dgm:cxn modelId="{04EEC782-B521-4C89-A352-38ADF26E0FFB}" srcId="{E8A0AFD7-9F85-4A5A-B399-B00D212FE8A1}" destId="{85CEC0E1-655F-457F-8E78-153A7AAFF506}" srcOrd="2" destOrd="0" parTransId="{7A78A205-E2C9-45A3-A0CC-E99A0957B29E}" sibTransId="{97470557-BF0F-48B8-B0AB-87E353FB3A1B}"/>
    <dgm:cxn modelId="{360CF682-BC23-6B4D-B8C5-36B1EBFFFC99}" srcId="{E8A0AFD7-9F85-4A5A-B399-B00D212FE8A1}" destId="{AE7E1217-9157-534A-A02D-DAF023FE8BC8}" srcOrd="1" destOrd="0" parTransId="{586BF343-AEA2-624B-906F-D068C66473D6}" sibTransId="{F459836E-E0B1-FD43-90F5-65B2BB727666}"/>
    <dgm:cxn modelId="{F2398F97-40DD-EE42-AE23-F446EF247347}" type="presOf" srcId="{E8A0AFD7-9F85-4A5A-B399-B00D212FE8A1}" destId="{273BC23E-3D69-914A-89AB-7257301AB5E1}" srcOrd="0" destOrd="0" presId="urn:microsoft.com/office/officeart/2005/8/layout/list1"/>
    <dgm:cxn modelId="{6276A0AB-965B-D940-B138-93602CE380EA}" type="presOf" srcId="{C9232885-8F48-4498-8C05-3DCBF4A8A725}" destId="{B4B46C8A-5449-7B4E-9604-A9C8A61F43DB}" srcOrd="0" destOrd="0" presId="urn:microsoft.com/office/officeart/2005/8/layout/list1"/>
    <dgm:cxn modelId="{9DD0C1AC-059B-4243-AD6D-869F3A50C55A}" type="presOf" srcId="{9EB2ED17-9562-4861-B6E5-62457DAB4341}" destId="{B0B1A261-3BD3-7B49-BA8E-160672DA9479}" srcOrd="0" destOrd="0" presId="urn:microsoft.com/office/officeart/2005/8/layout/list1"/>
    <dgm:cxn modelId="{B86B27B2-BB6C-A644-855E-D008230D9EF2}" type="presOf" srcId="{35F5208E-D182-4ECB-A5D5-20D059131890}" destId="{17AD4A5F-2B7F-C048-8861-89731C87F55C}" srcOrd="0" destOrd="0" presId="urn:microsoft.com/office/officeart/2005/8/layout/list1"/>
    <dgm:cxn modelId="{257D00C1-949C-EE4E-9401-4C19CB960DC6}" type="presOf" srcId="{9EB2ED17-9562-4861-B6E5-62457DAB4341}" destId="{52278737-4C1B-8241-A89A-88A19780E6E8}" srcOrd="1" destOrd="0" presId="urn:microsoft.com/office/officeart/2005/8/layout/list1"/>
    <dgm:cxn modelId="{DDA3B3C7-8090-864C-9F4A-1D41D04D2EB3}" type="presOf" srcId="{AE7E1217-9157-534A-A02D-DAF023FE8BC8}" destId="{0E40759C-72B4-8645-981B-7B23C5FE6F80}" srcOrd="0" destOrd="1" presId="urn:microsoft.com/office/officeart/2005/8/layout/list1"/>
    <dgm:cxn modelId="{5AA075EF-4507-964E-9BAB-1B7BF049C5E9}" type="presOf" srcId="{85CEC0E1-655F-457F-8E78-153A7AAFF506}" destId="{0E40759C-72B4-8645-981B-7B23C5FE6F80}" srcOrd="0" destOrd="2" presId="urn:microsoft.com/office/officeart/2005/8/layout/list1"/>
    <dgm:cxn modelId="{B4FFBBF3-E707-7F44-AACD-CD3CEA6E4A89}" type="presOf" srcId="{E8A0AFD7-9F85-4A5A-B399-B00D212FE8A1}" destId="{6976D43B-A5B1-714F-B73A-F175DB8609D6}" srcOrd="1" destOrd="0" presId="urn:microsoft.com/office/officeart/2005/8/layout/list1"/>
    <dgm:cxn modelId="{E76E1618-CEE6-4341-9358-AC00C6BEFFA6}" type="presParOf" srcId="{B4B46C8A-5449-7B4E-9604-A9C8A61F43DB}" destId="{0D06B138-4083-2941-985E-24914FA6A68D}" srcOrd="0" destOrd="0" presId="urn:microsoft.com/office/officeart/2005/8/layout/list1"/>
    <dgm:cxn modelId="{462C724A-7BD9-364E-97DA-B0BDA185005F}" type="presParOf" srcId="{0D06B138-4083-2941-985E-24914FA6A68D}" destId="{17AD4A5F-2B7F-C048-8861-89731C87F55C}" srcOrd="0" destOrd="0" presId="urn:microsoft.com/office/officeart/2005/8/layout/list1"/>
    <dgm:cxn modelId="{CC01087F-DFF3-E945-B455-EC132E889DEC}" type="presParOf" srcId="{0D06B138-4083-2941-985E-24914FA6A68D}" destId="{0B8E8AC5-E126-3949-B32C-45284327BAF8}" srcOrd="1" destOrd="0" presId="urn:microsoft.com/office/officeart/2005/8/layout/list1"/>
    <dgm:cxn modelId="{0DC3C4B7-2BEB-DD40-94AD-FCB80FF4CA5C}" type="presParOf" srcId="{B4B46C8A-5449-7B4E-9604-A9C8A61F43DB}" destId="{4ED324CF-FDE1-A747-A70E-78297F2DDA0F}" srcOrd="1" destOrd="0" presId="urn:microsoft.com/office/officeart/2005/8/layout/list1"/>
    <dgm:cxn modelId="{B58FCDFD-EB0E-F241-9902-136325B34717}" type="presParOf" srcId="{B4B46C8A-5449-7B4E-9604-A9C8A61F43DB}" destId="{029E59C8-B550-FE4E-8FB7-8DA6FEB8EA5D}" srcOrd="2" destOrd="0" presId="urn:microsoft.com/office/officeart/2005/8/layout/list1"/>
    <dgm:cxn modelId="{46E13182-994D-B74A-AC47-6DEDAA1889D1}" type="presParOf" srcId="{B4B46C8A-5449-7B4E-9604-A9C8A61F43DB}" destId="{52AE05EC-2D3C-8D44-96B5-C1D9035CF9CE}" srcOrd="3" destOrd="0" presId="urn:microsoft.com/office/officeart/2005/8/layout/list1"/>
    <dgm:cxn modelId="{72EF14B1-89F1-934F-9C99-160B17AAF85B}" type="presParOf" srcId="{B4B46C8A-5449-7B4E-9604-A9C8A61F43DB}" destId="{052407E7-10F9-D64E-856A-BC8FD0E27167}" srcOrd="4" destOrd="0" presId="urn:microsoft.com/office/officeart/2005/8/layout/list1"/>
    <dgm:cxn modelId="{17AA1441-BEB6-E54E-BA08-B126E321EFDC}" type="presParOf" srcId="{052407E7-10F9-D64E-856A-BC8FD0E27167}" destId="{B0B1A261-3BD3-7B49-BA8E-160672DA9479}" srcOrd="0" destOrd="0" presId="urn:microsoft.com/office/officeart/2005/8/layout/list1"/>
    <dgm:cxn modelId="{64DC54E5-273F-CD41-9496-86F464A75CF3}" type="presParOf" srcId="{052407E7-10F9-D64E-856A-BC8FD0E27167}" destId="{52278737-4C1B-8241-A89A-88A19780E6E8}" srcOrd="1" destOrd="0" presId="urn:microsoft.com/office/officeart/2005/8/layout/list1"/>
    <dgm:cxn modelId="{01977A69-B0A9-C145-9540-E7697E860966}" type="presParOf" srcId="{B4B46C8A-5449-7B4E-9604-A9C8A61F43DB}" destId="{96D58D71-2941-2E46-A53D-44BED0D7C540}" srcOrd="5" destOrd="0" presId="urn:microsoft.com/office/officeart/2005/8/layout/list1"/>
    <dgm:cxn modelId="{80D8DF8E-FCEC-8B48-B60D-18C68A91430D}" type="presParOf" srcId="{B4B46C8A-5449-7B4E-9604-A9C8A61F43DB}" destId="{1610629A-144C-C347-93A2-27C1AB3EACC7}" srcOrd="6" destOrd="0" presId="urn:microsoft.com/office/officeart/2005/8/layout/list1"/>
    <dgm:cxn modelId="{B289B6D4-9FE0-B24B-A7C5-B69672911A43}" type="presParOf" srcId="{B4B46C8A-5449-7B4E-9604-A9C8A61F43DB}" destId="{A9106AF8-DE64-8348-A816-D2251C2B0368}" srcOrd="7" destOrd="0" presId="urn:microsoft.com/office/officeart/2005/8/layout/list1"/>
    <dgm:cxn modelId="{9B1872AA-A91A-BF46-BAB6-D4BF26C38CCE}" type="presParOf" srcId="{B4B46C8A-5449-7B4E-9604-A9C8A61F43DB}" destId="{0979AFB4-713D-E74E-9370-AFDDFEB54817}" srcOrd="8" destOrd="0" presId="urn:microsoft.com/office/officeart/2005/8/layout/list1"/>
    <dgm:cxn modelId="{A5B15149-EB57-D540-8012-A5B50D2A73B5}" type="presParOf" srcId="{0979AFB4-713D-E74E-9370-AFDDFEB54817}" destId="{273BC23E-3D69-914A-89AB-7257301AB5E1}" srcOrd="0" destOrd="0" presId="urn:microsoft.com/office/officeart/2005/8/layout/list1"/>
    <dgm:cxn modelId="{C7C62E33-EEF0-FC4A-A666-5BEAADE1DF4B}" type="presParOf" srcId="{0979AFB4-713D-E74E-9370-AFDDFEB54817}" destId="{6976D43B-A5B1-714F-B73A-F175DB8609D6}" srcOrd="1" destOrd="0" presId="urn:microsoft.com/office/officeart/2005/8/layout/list1"/>
    <dgm:cxn modelId="{3013D124-BC81-2044-8844-CD13EDB3C0E7}" type="presParOf" srcId="{B4B46C8A-5449-7B4E-9604-A9C8A61F43DB}" destId="{C3ED41A1-C8F9-EC46-A98D-4BAE527CF92B}" srcOrd="9" destOrd="0" presId="urn:microsoft.com/office/officeart/2005/8/layout/list1"/>
    <dgm:cxn modelId="{55BDEE11-A484-054B-97EC-38C2C60D3CAA}" type="presParOf" srcId="{B4B46C8A-5449-7B4E-9604-A9C8A61F43DB}" destId="{0E40759C-72B4-8645-981B-7B23C5FE6F8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12068D-F8E2-446E-BD80-D5BFDD35E51F}"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5076EE48-F6D6-4BCA-80C9-5B3124B7FC56}">
      <dgm:prSet custT="1"/>
      <dgm:spPr/>
      <dgm:t>
        <a:bodyPr/>
        <a:lstStyle/>
        <a:p>
          <a:r>
            <a:rPr lang="en-US" sz="2000" dirty="0"/>
            <a:t>Awbrey Butte Neighborhood Association:  </a:t>
          </a:r>
          <a:r>
            <a:rPr lang="en-US" sz="2000" dirty="0">
              <a:hlinkClick xmlns:r="http://schemas.openxmlformats.org/officeDocument/2006/relationships" r:id="rId1"/>
            </a:rPr>
            <a:t>www.abnabend.com</a:t>
          </a:r>
          <a:r>
            <a:rPr lang="en-US" sz="2000" dirty="0"/>
            <a:t> </a:t>
          </a:r>
        </a:p>
      </dgm:t>
    </dgm:pt>
    <dgm:pt modelId="{6E1CFB31-51C0-4A00-ACC8-551A1C8C9A40}" type="parTrans" cxnId="{E77D224C-A224-45B7-9AC2-4B1210C0FC98}">
      <dgm:prSet/>
      <dgm:spPr/>
      <dgm:t>
        <a:bodyPr/>
        <a:lstStyle/>
        <a:p>
          <a:endParaRPr lang="en-US" sz="2800"/>
        </a:p>
      </dgm:t>
    </dgm:pt>
    <dgm:pt modelId="{A99BA860-9B30-4A22-B984-7287E6DE12C1}" type="sibTrans" cxnId="{E77D224C-A224-45B7-9AC2-4B1210C0FC98}">
      <dgm:prSet/>
      <dgm:spPr/>
      <dgm:t>
        <a:bodyPr/>
        <a:lstStyle/>
        <a:p>
          <a:endParaRPr lang="en-US" sz="2800"/>
        </a:p>
      </dgm:t>
    </dgm:pt>
    <dgm:pt modelId="{D7119910-D54F-4C5F-9CF2-A4D9FF1B93E8}">
      <dgm:prSet custT="1"/>
      <dgm:spPr/>
      <dgm:t>
        <a:bodyPr/>
        <a:lstStyle/>
        <a:p>
          <a:r>
            <a:rPr lang="en-US" sz="2000"/>
            <a:t>Awbrey Butte NA Board:  </a:t>
          </a:r>
          <a:r>
            <a:rPr lang="en-US" sz="2000" u="sng">
              <a:hlinkClick xmlns:r="http://schemas.openxmlformats.org/officeDocument/2006/relationships" r:id="rId2"/>
            </a:rPr>
            <a:t>board@abnabend.com</a:t>
          </a:r>
          <a:endParaRPr lang="en-US" sz="2000" dirty="0"/>
        </a:p>
      </dgm:t>
    </dgm:pt>
    <dgm:pt modelId="{9AA66735-C4C5-4569-BB7A-5ADD2AFAC4AA}" type="parTrans" cxnId="{79292F17-2A71-42D9-A0A7-8770673E33CC}">
      <dgm:prSet/>
      <dgm:spPr/>
      <dgm:t>
        <a:bodyPr/>
        <a:lstStyle/>
        <a:p>
          <a:endParaRPr lang="en-US" sz="2800"/>
        </a:p>
      </dgm:t>
    </dgm:pt>
    <dgm:pt modelId="{0C9A08DF-2764-48A6-99DB-27AB8E423E5B}" type="sibTrans" cxnId="{79292F17-2A71-42D9-A0A7-8770673E33CC}">
      <dgm:prSet/>
      <dgm:spPr/>
      <dgm:t>
        <a:bodyPr/>
        <a:lstStyle/>
        <a:p>
          <a:endParaRPr lang="en-US" sz="2800"/>
        </a:p>
      </dgm:t>
    </dgm:pt>
    <dgm:pt modelId="{B62A80E3-D14D-4A82-849F-923A9AE39AE6}">
      <dgm:prSet custT="1"/>
      <dgm:spPr/>
      <dgm:t>
        <a:bodyPr/>
        <a:lstStyle/>
        <a:p>
          <a:r>
            <a:rPr lang="en-US" sz="2000"/>
            <a:t>Awbrey Butte NA Council liaison: </a:t>
          </a:r>
          <a:r>
            <a:rPr lang="en-US" sz="2000" u="sng">
              <a:hlinkClick xmlns:r="http://schemas.openxmlformats.org/officeDocument/2006/relationships" r:id="rId3"/>
            </a:rPr>
            <a:t>bcampbell@bendoregon.gov</a:t>
          </a:r>
          <a:endParaRPr lang="en-US" sz="2000"/>
        </a:p>
      </dgm:t>
    </dgm:pt>
    <dgm:pt modelId="{E2F78892-BBE7-455E-9BB2-767F376A5D92}" type="parTrans" cxnId="{4C802B11-CAD0-4D15-8860-EFDD84E989E5}">
      <dgm:prSet/>
      <dgm:spPr/>
      <dgm:t>
        <a:bodyPr/>
        <a:lstStyle/>
        <a:p>
          <a:endParaRPr lang="en-US" sz="2800"/>
        </a:p>
      </dgm:t>
    </dgm:pt>
    <dgm:pt modelId="{0CE5D00B-7BBC-463A-B9FE-E58F535171FC}" type="sibTrans" cxnId="{4C802B11-CAD0-4D15-8860-EFDD84E989E5}">
      <dgm:prSet/>
      <dgm:spPr/>
      <dgm:t>
        <a:bodyPr/>
        <a:lstStyle/>
        <a:p>
          <a:endParaRPr lang="en-US" sz="2800"/>
        </a:p>
      </dgm:t>
    </dgm:pt>
    <dgm:pt modelId="{1E487C17-50F1-490E-9366-7DA130F3A904}">
      <dgm:prSet custT="1"/>
      <dgm:spPr/>
      <dgm:t>
        <a:bodyPr/>
        <a:lstStyle/>
        <a:p>
          <a:r>
            <a:rPr lang="en-US" sz="2000"/>
            <a:t>City Council, all:  </a:t>
          </a:r>
          <a:r>
            <a:rPr lang="en-US" sz="2000" u="sng">
              <a:hlinkClick xmlns:r="http://schemas.openxmlformats.org/officeDocument/2006/relationships" r:id="rId4"/>
            </a:rPr>
            <a:t>council@bendoregon.gov</a:t>
          </a:r>
          <a:endParaRPr lang="en-US" sz="2000"/>
        </a:p>
      </dgm:t>
    </dgm:pt>
    <dgm:pt modelId="{BBF99AF8-385C-45A8-93A3-84E97398040E}" type="parTrans" cxnId="{84A004ED-0C24-40F9-900C-59556A96BA31}">
      <dgm:prSet/>
      <dgm:spPr/>
      <dgm:t>
        <a:bodyPr/>
        <a:lstStyle/>
        <a:p>
          <a:endParaRPr lang="en-US" sz="2800"/>
        </a:p>
      </dgm:t>
    </dgm:pt>
    <dgm:pt modelId="{4F002526-6B51-4112-8A55-9BA3A5A9E5BC}" type="sibTrans" cxnId="{84A004ED-0C24-40F9-900C-59556A96BA31}">
      <dgm:prSet/>
      <dgm:spPr/>
      <dgm:t>
        <a:bodyPr/>
        <a:lstStyle/>
        <a:p>
          <a:endParaRPr lang="en-US" sz="2800"/>
        </a:p>
      </dgm:t>
    </dgm:pt>
    <dgm:pt modelId="{15206BFF-85BF-42DD-B81F-500C87674D6D}">
      <dgm:prSet custT="1"/>
      <dgm:spPr/>
      <dgm:t>
        <a:bodyPr/>
        <a:lstStyle/>
        <a:p>
          <a:r>
            <a:rPr lang="en-US" sz="2000" dirty="0"/>
            <a:t>Bend Community Relations Manager:  </a:t>
          </a:r>
          <a:r>
            <a:rPr lang="en-US" sz="2000" u="sng" dirty="0">
              <a:hlinkClick xmlns:r="http://schemas.openxmlformats.org/officeDocument/2006/relationships" r:id="rId5"/>
            </a:rPr>
            <a:t>moliver@bendoregon.gov</a:t>
          </a:r>
          <a:endParaRPr lang="en-US" sz="2000" dirty="0"/>
        </a:p>
      </dgm:t>
    </dgm:pt>
    <dgm:pt modelId="{F274AE00-A69F-4142-9AAD-4A74C462D376}" type="parTrans" cxnId="{AC31FCCF-C0FB-4746-92AA-CE4EFEED0CD2}">
      <dgm:prSet/>
      <dgm:spPr/>
      <dgm:t>
        <a:bodyPr/>
        <a:lstStyle/>
        <a:p>
          <a:endParaRPr lang="en-US" sz="2800"/>
        </a:p>
      </dgm:t>
    </dgm:pt>
    <dgm:pt modelId="{A81E2626-3EA0-4001-89B7-1CBBD09E214E}" type="sibTrans" cxnId="{AC31FCCF-C0FB-4746-92AA-CE4EFEED0CD2}">
      <dgm:prSet/>
      <dgm:spPr/>
      <dgm:t>
        <a:bodyPr/>
        <a:lstStyle/>
        <a:p>
          <a:endParaRPr lang="en-US" sz="2800"/>
        </a:p>
      </dgm:t>
    </dgm:pt>
    <dgm:pt modelId="{E0B091FA-DD01-4D84-A80A-477D0065F802}">
      <dgm:prSet custT="1"/>
      <dgm:spPr/>
      <dgm:t>
        <a:bodyPr/>
        <a:lstStyle/>
        <a:p>
          <a:r>
            <a:rPr lang="en-US" sz="2000"/>
            <a:t>Planning Commission (land use):  </a:t>
          </a:r>
          <a:r>
            <a:rPr lang="en-US" sz="2000" u="sng">
              <a:hlinkClick xmlns:r="http://schemas.openxmlformats.org/officeDocument/2006/relationships" r:id="rId6"/>
            </a:rPr>
            <a:t>cityplanningcommissionall@bendoregon.gov</a:t>
          </a:r>
          <a:endParaRPr lang="en-US" sz="2000"/>
        </a:p>
      </dgm:t>
    </dgm:pt>
    <dgm:pt modelId="{12D9032F-7A0A-4ED8-A0F7-83BD1D22217A}" type="parTrans" cxnId="{7356CBF7-A729-431C-8862-95AD5EA1190D}">
      <dgm:prSet/>
      <dgm:spPr/>
      <dgm:t>
        <a:bodyPr/>
        <a:lstStyle/>
        <a:p>
          <a:endParaRPr lang="en-US" sz="2800"/>
        </a:p>
      </dgm:t>
    </dgm:pt>
    <dgm:pt modelId="{683612B2-8143-4064-A994-40C8DF9D47CC}" type="sibTrans" cxnId="{7356CBF7-A729-431C-8862-95AD5EA1190D}">
      <dgm:prSet/>
      <dgm:spPr/>
      <dgm:t>
        <a:bodyPr/>
        <a:lstStyle/>
        <a:p>
          <a:endParaRPr lang="en-US" sz="2800"/>
        </a:p>
      </dgm:t>
    </dgm:pt>
    <dgm:pt modelId="{7F823AAF-F60F-F541-9FE1-02B3A3238C9E}" type="pres">
      <dgm:prSet presAssocID="{7E12068D-F8E2-446E-BD80-D5BFDD35E51F}" presName="vert0" presStyleCnt="0">
        <dgm:presLayoutVars>
          <dgm:dir/>
          <dgm:animOne val="branch"/>
          <dgm:animLvl val="lvl"/>
        </dgm:presLayoutVars>
      </dgm:prSet>
      <dgm:spPr/>
    </dgm:pt>
    <dgm:pt modelId="{4740E6FA-2F27-9C42-BBF2-1EC157283866}" type="pres">
      <dgm:prSet presAssocID="{5076EE48-F6D6-4BCA-80C9-5B3124B7FC56}" presName="thickLine" presStyleLbl="alignNode1" presStyleIdx="0" presStyleCnt="6"/>
      <dgm:spPr/>
    </dgm:pt>
    <dgm:pt modelId="{0368B7C5-F5B5-9B48-8283-FFC17EAC0683}" type="pres">
      <dgm:prSet presAssocID="{5076EE48-F6D6-4BCA-80C9-5B3124B7FC56}" presName="horz1" presStyleCnt="0"/>
      <dgm:spPr/>
    </dgm:pt>
    <dgm:pt modelId="{37F6FE26-4F03-E14F-8824-A53B5FF32E18}" type="pres">
      <dgm:prSet presAssocID="{5076EE48-F6D6-4BCA-80C9-5B3124B7FC56}" presName="tx1" presStyleLbl="revTx" presStyleIdx="0" presStyleCnt="6"/>
      <dgm:spPr/>
    </dgm:pt>
    <dgm:pt modelId="{89B59F57-FC24-2644-8197-DDCD5FC7C5D5}" type="pres">
      <dgm:prSet presAssocID="{5076EE48-F6D6-4BCA-80C9-5B3124B7FC56}" presName="vert1" presStyleCnt="0"/>
      <dgm:spPr/>
    </dgm:pt>
    <dgm:pt modelId="{E89358E9-D06C-0544-B829-E868761FCCD7}" type="pres">
      <dgm:prSet presAssocID="{D7119910-D54F-4C5F-9CF2-A4D9FF1B93E8}" presName="thickLine" presStyleLbl="alignNode1" presStyleIdx="1" presStyleCnt="6"/>
      <dgm:spPr/>
    </dgm:pt>
    <dgm:pt modelId="{88287474-7D3D-174B-924E-E4A93AD6F406}" type="pres">
      <dgm:prSet presAssocID="{D7119910-D54F-4C5F-9CF2-A4D9FF1B93E8}" presName="horz1" presStyleCnt="0"/>
      <dgm:spPr/>
    </dgm:pt>
    <dgm:pt modelId="{169D54C0-EBCC-E949-A397-FB517FDBE6D7}" type="pres">
      <dgm:prSet presAssocID="{D7119910-D54F-4C5F-9CF2-A4D9FF1B93E8}" presName="tx1" presStyleLbl="revTx" presStyleIdx="1" presStyleCnt="6"/>
      <dgm:spPr/>
    </dgm:pt>
    <dgm:pt modelId="{94AAD5C5-0519-6645-85C7-3B3730928F61}" type="pres">
      <dgm:prSet presAssocID="{D7119910-D54F-4C5F-9CF2-A4D9FF1B93E8}" presName="vert1" presStyleCnt="0"/>
      <dgm:spPr/>
    </dgm:pt>
    <dgm:pt modelId="{8512C3BC-615D-A948-AD11-D9B6CDC0F639}" type="pres">
      <dgm:prSet presAssocID="{B62A80E3-D14D-4A82-849F-923A9AE39AE6}" presName="thickLine" presStyleLbl="alignNode1" presStyleIdx="2" presStyleCnt="6"/>
      <dgm:spPr/>
    </dgm:pt>
    <dgm:pt modelId="{841E0513-5BFD-C04B-B33A-F98B15E39C19}" type="pres">
      <dgm:prSet presAssocID="{B62A80E3-D14D-4A82-849F-923A9AE39AE6}" presName="horz1" presStyleCnt="0"/>
      <dgm:spPr/>
    </dgm:pt>
    <dgm:pt modelId="{B994EE73-FD1B-644C-BD6A-075E8ADE70E5}" type="pres">
      <dgm:prSet presAssocID="{B62A80E3-D14D-4A82-849F-923A9AE39AE6}" presName="tx1" presStyleLbl="revTx" presStyleIdx="2" presStyleCnt="6"/>
      <dgm:spPr/>
    </dgm:pt>
    <dgm:pt modelId="{AD10D429-B5E6-864B-9594-294BF63B56E8}" type="pres">
      <dgm:prSet presAssocID="{B62A80E3-D14D-4A82-849F-923A9AE39AE6}" presName="vert1" presStyleCnt="0"/>
      <dgm:spPr/>
    </dgm:pt>
    <dgm:pt modelId="{B1E97A29-E6B5-A44A-90DA-CB9330888EC2}" type="pres">
      <dgm:prSet presAssocID="{1E487C17-50F1-490E-9366-7DA130F3A904}" presName="thickLine" presStyleLbl="alignNode1" presStyleIdx="3" presStyleCnt="6"/>
      <dgm:spPr/>
    </dgm:pt>
    <dgm:pt modelId="{8C649C37-5CD1-7F45-BC64-D0FF808BAB5D}" type="pres">
      <dgm:prSet presAssocID="{1E487C17-50F1-490E-9366-7DA130F3A904}" presName="horz1" presStyleCnt="0"/>
      <dgm:spPr/>
    </dgm:pt>
    <dgm:pt modelId="{F14F56DE-0132-A84A-ADE8-94CCC174AC77}" type="pres">
      <dgm:prSet presAssocID="{1E487C17-50F1-490E-9366-7DA130F3A904}" presName="tx1" presStyleLbl="revTx" presStyleIdx="3" presStyleCnt="6"/>
      <dgm:spPr/>
    </dgm:pt>
    <dgm:pt modelId="{5FF63736-FDF3-5B44-9004-2DB4A1FA68F9}" type="pres">
      <dgm:prSet presAssocID="{1E487C17-50F1-490E-9366-7DA130F3A904}" presName="vert1" presStyleCnt="0"/>
      <dgm:spPr/>
    </dgm:pt>
    <dgm:pt modelId="{7BE4035A-53EB-9F4C-885E-2A444D0DAD32}" type="pres">
      <dgm:prSet presAssocID="{15206BFF-85BF-42DD-B81F-500C87674D6D}" presName="thickLine" presStyleLbl="alignNode1" presStyleIdx="4" presStyleCnt="6"/>
      <dgm:spPr/>
    </dgm:pt>
    <dgm:pt modelId="{523F16A4-61A2-7E4F-B233-6CDF105A7669}" type="pres">
      <dgm:prSet presAssocID="{15206BFF-85BF-42DD-B81F-500C87674D6D}" presName="horz1" presStyleCnt="0"/>
      <dgm:spPr/>
    </dgm:pt>
    <dgm:pt modelId="{85076409-2B2D-104B-8239-769B024078B0}" type="pres">
      <dgm:prSet presAssocID="{15206BFF-85BF-42DD-B81F-500C87674D6D}" presName="tx1" presStyleLbl="revTx" presStyleIdx="4" presStyleCnt="6"/>
      <dgm:spPr/>
    </dgm:pt>
    <dgm:pt modelId="{22EE0DA0-E7BF-5D4F-ABE9-A20BDD6AF38E}" type="pres">
      <dgm:prSet presAssocID="{15206BFF-85BF-42DD-B81F-500C87674D6D}" presName="vert1" presStyleCnt="0"/>
      <dgm:spPr/>
    </dgm:pt>
    <dgm:pt modelId="{0930D132-D8B1-B34D-AD22-D186E44497A7}" type="pres">
      <dgm:prSet presAssocID="{E0B091FA-DD01-4D84-A80A-477D0065F802}" presName="thickLine" presStyleLbl="alignNode1" presStyleIdx="5" presStyleCnt="6"/>
      <dgm:spPr/>
    </dgm:pt>
    <dgm:pt modelId="{C386E387-E4AD-4B49-995C-1E1F60A19B4B}" type="pres">
      <dgm:prSet presAssocID="{E0B091FA-DD01-4D84-A80A-477D0065F802}" presName="horz1" presStyleCnt="0"/>
      <dgm:spPr/>
    </dgm:pt>
    <dgm:pt modelId="{8E465E76-5CEE-2045-97A1-5D9133F03EA5}" type="pres">
      <dgm:prSet presAssocID="{E0B091FA-DD01-4D84-A80A-477D0065F802}" presName="tx1" presStyleLbl="revTx" presStyleIdx="5" presStyleCnt="6"/>
      <dgm:spPr/>
    </dgm:pt>
    <dgm:pt modelId="{27804DC5-CEEE-B04F-9461-70B1B5CA149D}" type="pres">
      <dgm:prSet presAssocID="{E0B091FA-DD01-4D84-A80A-477D0065F802}" presName="vert1" presStyleCnt="0"/>
      <dgm:spPr/>
    </dgm:pt>
  </dgm:ptLst>
  <dgm:cxnLst>
    <dgm:cxn modelId="{01DBEA0F-036B-7448-8348-B3F870729115}" type="presOf" srcId="{B62A80E3-D14D-4A82-849F-923A9AE39AE6}" destId="{B994EE73-FD1B-644C-BD6A-075E8ADE70E5}" srcOrd="0" destOrd="0" presId="urn:microsoft.com/office/officeart/2008/layout/LinedList"/>
    <dgm:cxn modelId="{4C802B11-CAD0-4D15-8860-EFDD84E989E5}" srcId="{7E12068D-F8E2-446E-BD80-D5BFDD35E51F}" destId="{B62A80E3-D14D-4A82-849F-923A9AE39AE6}" srcOrd="2" destOrd="0" parTransId="{E2F78892-BBE7-455E-9BB2-767F376A5D92}" sibTransId="{0CE5D00B-7BBC-463A-B9FE-E58F535171FC}"/>
    <dgm:cxn modelId="{79292F17-2A71-42D9-A0A7-8770673E33CC}" srcId="{7E12068D-F8E2-446E-BD80-D5BFDD35E51F}" destId="{D7119910-D54F-4C5F-9CF2-A4D9FF1B93E8}" srcOrd="1" destOrd="0" parTransId="{9AA66735-C4C5-4569-BB7A-5ADD2AFAC4AA}" sibTransId="{0C9A08DF-2764-48A6-99DB-27AB8E423E5B}"/>
    <dgm:cxn modelId="{29F71763-82A1-624D-8783-590186D911D6}" type="presOf" srcId="{7E12068D-F8E2-446E-BD80-D5BFDD35E51F}" destId="{7F823AAF-F60F-F541-9FE1-02B3A3238C9E}" srcOrd="0" destOrd="0" presId="urn:microsoft.com/office/officeart/2008/layout/LinedList"/>
    <dgm:cxn modelId="{B8B5EB63-2730-1549-A414-F24585250FC9}" type="presOf" srcId="{15206BFF-85BF-42DD-B81F-500C87674D6D}" destId="{85076409-2B2D-104B-8239-769B024078B0}" srcOrd="0" destOrd="0" presId="urn:microsoft.com/office/officeart/2008/layout/LinedList"/>
    <dgm:cxn modelId="{E77D224C-A224-45B7-9AC2-4B1210C0FC98}" srcId="{7E12068D-F8E2-446E-BD80-D5BFDD35E51F}" destId="{5076EE48-F6D6-4BCA-80C9-5B3124B7FC56}" srcOrd="0" destOrd="0" parTransId="{6E1CFB31-51C0-4A00-ACC8-551A1C8C9A40}" sibTransId="{A99BA860-9B30-4A22-B984-7287E6DE12C1}"/>
    <dgm:cxn modelId="{9FD49F7C-BF03-1246-B9B3-4251346D2136}" type="presOf" srcId="{E0B091FA-DD01-4D84-A80A-477D0065F802}" destId="{8E465E76-5CEE-2045-97A1-5D9133F03EA5}" srcOrd="0" destOrd="0" presId="urn:microsoft.com/office/officeart/2008/layout/LinedList"/>
    <dgm:cxn modelId="{7B6A1496-F6C0-A641-AB7F-38EA14C469C1}" type="presOf" srcId="{D7119910-D54F-4C5F-9CF2-A4D9FF1B93E8}" destId="{169D54C0-EBCC-E949-A397-FB517FDBE6D7}" srcOrd="0" destOrd="0" presId="urn:microsoft.com/office/officeart/2008/layout/LinedList"/>
    <dgm:cxn modelId="{3C19DDC1-8ECB-C945-A886-8A043E0D36A8}" type="presOf" srcId="{1E487C17-50F1-490E-9366-7DA130F3A904}" destId="{F14F56DE-0132-A84A-ADE8-94CCC174AC77}" srcOrd="0" destOrd="0" presId="urn:microsoft.com/office/officeart/2008/layout/LinedList"/>
    <dgm:cxn modelId="{95D0D6C9-3C41-3B41-AF1F-17AE1E0CA609}" type="presOf" srcId="{5076EE48-F6D6-4BCA-80C9-5B3124B7FC56}" destId="{37F6FE26-4F03-E14F-8824-A53B5FF32E18}" srcOrd="0" destOrd="0" presId="urn:microsoft.com/office/officeart/2008/layout/LinedList"/>
    <dgm:cxn modelId="{AC31FCCF-C0FB-4746-92AA-CE4EFEED0CD2}" srcId="{7E12068D-F8E2-446E-BD80-D5BFDD35E51F}" destId="{15206BFF-85BF-42DD-B81F-500C87674D6D}" srcOrd="4" destOrd="0" parTransId="{F274AE00-A69F-4142-9AAD-4A74C462D376}" sibTransId="{A81E2626-3EA0-4001-89B7-1CBBD09E214E}"/>
    <dgm:cxn modelId="{84A004ED-0C24-40F9-900C-59556A96BA31}" srcId="{7E12068D-F8E2-446E-BD80-D5BFDD35E51F}" destId="{1E487C17-50F1-490E-9366-7DA130F3A904}" srcOrd="3" destOrd="0" parTransId="{BBF99AF8-385C-45A8-93A3-84E97398040E}" sibTransId="{4F002526-6B51-4112-8A55-9BA3A5A9E5BC}"/>
    <dgm:cxn modelId="{7356CBF7-A729-431C-8862-95AD5EA1190D}" srcId="{7E12068D-F8E2-446E-BD80-D5BFDD35E51F}" destId="{E0B091FA-DD01-4D84-A80A-477D0065F802}" srcOrd="5" destOrd="0" parTransId="{12D9032F-7A0A-4ED8-A0F7-83BD1D22217A}" sibTransId="{683612B2-8143-4064-A994-40C8DF9D47CC}"/>
    <dgm:cxn modelId="{13DF7640-6FC0-6D45-9022-5E6E56CF032A}" type="presParOf" srcId="{7F823AAF-F60F-F541-9FE1-02B3A3238C9E}" destId="{4740E6FA-2F27-9C42-BBF2-1EC157283866}" srcOrd="0" destOrd="0" presId="urn:microsoft.com/office/officeart/2008/layout/LinedList"/>
    <dgm:cxn modelId="{BF83CD4E-55DA-5C46-834D-004771911EDE}" type="presParOf" srcId="{7F823AAF-F60F-F541-9FE1-02B3A3238C9E}" destId="{0368B7C5-F5B5-9B48-8283-FFC17EAC0683}" srcOrd="1" destOrd="0" presId="urn:microsoft.com/office/officeart/2008/layout/LinedList"/>
    <dgm:cxn modelId="{EA64CBA1-457B-824F-A998-C30EB7C9ACF0}" type="presParOf" srcId="{0368B7C5-F5B5-9B48-8283-FFC17EAC0683}" destId="{37F6FE26-4F03-E14F-8824-A53B5FF32E18}" srcOrd="0" destOrd="0" presId="urn:microsoft.com/office/officeart/2008/layout/LinedList"/>
    <dgm:cxn modelId="{D687BFF2-33BD-1D4F-BFB5-072445CD3D3F}" type="presParOf" srcId="{0368B7C5-F5B5-9B48-8283-FFC17EAC0683}" destId="{89B59F57-FC24-2644-8197-DDCD5FC7C5D5}" srcOrd="1" destOrd="0" presId="urn:microsoft.com/office/officeart/2008/layout/LinedList"/>
    <dgm:cxn modelId="{1BB83544-69F1-5042-A722-DCF84E05063A}" type="presParOf" srcId="{7F823AAF-F60F-F541-9FE1-02B3A3238C9E}" destId="{E89358E9-D06C-0544-B829-E868761FCCD7}" srcOrd="2" destOrd="0" presId="urn:microsoft.com/office/officeart/2008/layout/LinedList"/>
    <dgm:cxn modelId="{D0C8E06A-8E89-E84F-8264-94B73A1D3E73}" type="presParOf" srcId="{7F823AAF-F60F-F541-9FE1-02B3A3238C9E}" destId="{88287474-7D3D-174B-924E-E4A93AD6F406}" srcOrd="3" destOrd="0" presId="urn:microsoft.com/office/officeart/2008/layout/LinedList"/>
    <dgm:cxn modelId="{59BD2ED0-DCD4-0A41-B263-B349D735A1B5}" type="presParOf" srcId="{88287474-7D3D-174B-924E-E4A93AD6F406}" destId="{169D54C0-EBCC-E949-A397-FB517FDBE6D7}" srcOrd="0" destOrd="0" presId="urn:microsoft.com/office/officeart/2008/layout/LinedList"/>
    <dgm:cxn modelId="{3639027E-325E-B94F-8EFA-65A18DB14280}" type="presParOf" srcId="{88287474-7D3D-174B-924E-E4A93AD6F406}" destId="{94AAD5C5-0519-6645-85C7-3B3730928F61}" srcOrd="1" destOrd="0" presId="urn:microsoft.com/office/officeart/2008/layout/LinedList"/>
    <dgm:cxn modelId="{832A1B50-200D-D74E-BD45-E4C27CEBF803}" type="presParOf" srcId="{7F823AAF-F60F-F541-9FE1-02B3A3238C9E}" destId="{8512C3BC-615D-A948-AD11-D9B6CDC0F639}" srcOrd="4" destOrd="0" presId="urn:microsoft.com/office/officeart/2008/layout/LinedList"/>
    <dgm:cxn modelId="{E85E5E3F-4325-EA40-88C2-57367692EEB1}" type="presParOf" srcId="{7F823AAF-F60F-F541-9FE1-02B3A3238C9E}" destId="{841E0513-5BFD-C04B-B33A-F98B15E39C19}" srcOrd="5" destOrd="0" presId="urn:microsoft.com/office/officeart/2008/layout/LinedList"/>
    <dgm:cxn modelId="{8D9D8C68-038A-5941-96CC-CCF9C4C3C167}" type="presParOf" srcId="{841E0513-5BFD-C04B-B33A-F98B15E39C19}" destId="{B994EE73-FD1B-644C-BD6A-075E8ADE70E5}" srcOrd="0" destOrd="0" presId="urn:microsoft.com/office/officeart/2008/layout/LinedList"/>
    <dgm:cxn modelId="{4F1E4554-6B38-5B4D-B77E-7B62C8C02825}" type="presParOf" srcId="{841E0513-5BFD-C04B-B33A-F98B15E39C19}" destId="{AD10D429-B5E6-864B-9594-294BF63B56E8}" srcOrd="1" destOrd="0" presId="urn:microsoft.com/office/officeart/2008/layout/LinedList"/>
    <dgm:cxn modelId="{116F9F89-53FD-0848-89DD-047006808795}" type="presParOf" srcId="{7F823AAF-F60F-F541-9FE1-02B3A3238C9E}" destId="{B1E97A29-E6B5-A44A-90DA-CB9330888EC2}" srcOrd="6" destOrd="0" presId="urn:microsoft.com/office/officeart/2008/layout/LinedList"/>
    <dgm:cxn modelId="{342FC5D5-CE14-BB49-88B3-D3EBD235920A}" type="presParOf" srcId="{7F823AAF-F60F-F541-9FE1-02B3A3238C9E}" destId="{8C649C37-5CD1-7F45-BC64-D0FF808BAB5D}" srcOrd="7" destOrd="0" presId="urn:microsoft.com/office/officeart/2008/layout/LinedList"/>
    <dgm:cxn modelId="{BEB22C64-3331-5042-A12B-FF98940E7573}" type="presParOf" srcId="{8C649C37-5CD1-7F45-BC64-D0FF808BAB5D}" destId="{F14F56DE-0132-A84A-ADE8-94CCC174AC77}" srcOrd="0" destOrd="0" presId="urn:microsoft.com/office/officeart/2008/layout/LinedList"/>
    <dgm:cxn modelId="{357A4CDD-E6F4-574F-9277-A270ABF80C10}" type="presParOf" srcId="{8C649C37-5CD1-7F45-BC64-D0FF808BAB5D}" destId="{5FF63736-FDF3-5B44-9004-2DB4A1FA68F9}" srcOrd="1" destOrd="0" presId="urn:microsoft.com/office/officeart/2008/layout/LinedList"/>
    <dgm:cxn modelId="{58C7B4AD-78B7-D841-82F0-8FFCBC26504D}" type="presParOf" srcId="{7F823AAF-F60F-F541-9FE1-02B3A3238C9E}" destId="{7BE4035A-53EB-9F4C-885E-2A444D0DAD32}" srcOrd="8" destOrd="0" presId="urn:microsoft.com/office/officeart/2008/layout/LinedList"/>
    <dgm:cxn modelId="{EF6ADCB4-3FA4-5E42-A6F5-46BA39C63B0C}" type="presParOf" srcId="{7F823AAF-F60F-F541-9FE1-02B3A3238C9E}" destId="{523F16A4-61A2-7E4F-B233-6CDF105A7669}" srcOrd="9" destOrd="0" presId="urn:microsoft.com/office/officeart/2008/layout/LinedList"/>
    <dgm:cxn modelId="{3776E7ED-F3C0-494E-BFE7-65F9CEE166DF}" type="presParOf" srcId="{523F16A4-61A2-7E4F-B233-6CDF105A7669}" destId="{85076409-2B2D-104B-8239-769B024078B0}" srcOrd="0" destOrd="0" presId="urn:microsoft.com/office/officeart/2008/layout/LinedList"/>
    <dgm:cxn modelId="{888A3C18-3524-4949-91F6-84198E679834}" type="presParOf" srcId="{523F16A4-61A2-7E4F-B233-6CDF105A7669}" destId="{22EE0DA0-E7BF-5D4F-ABE9-A20BDD6AF38E}" srcOrd="1" destOrd="0" presId="urn:microsoft.com/office/officeart/2008/layout/LinedList"/>
    <dgm:cxn modelId="{8956DD0D-9C58-7F45-9276-2D62E769B3B7}" type="presParOf" srcId="{7F823AAF-F60F-F541-9FE1-02B3A3238C9E}" destId="{0930D132-D8B1-B34D-AD22-D186E44497A7}" srcOrd="10" destOrd="0" presId="urn:microsoft.com/office/officeart/2008/layout/LinedList"/>
    <dgm:cxn modelId="{1D1CC6DE-9073-7C4F-A264-95E853D8378A}" type="presParOf" srcId="{7F823AAF-F60F-F541-9FE1-02B3A3238C9E}" destId="{C386E387-E4AD-4B49-995C-1E1F60A19B4B}" srcOrd="11" destOrd="0" presId="urn:microsoft.com/office/officeart/2008/layout/LinedList"/>
    <dgm:cxn modelId="{2F09A6ED-F32B-6240-9D7F-A244466B5FEF}" type="presParOf" srcId="{C386E387-E4AD-4B49-995C-1E1F60A19B4B}" destId="{8E465E76-5CEE-2045-97A1-5D9133F03EA5}" srcOrd="0" destOrd="0" presId="urn:microsoft.com/office/officeart/2008/layout/LinedList"/>
    <dgm:cxn modelId="{CF6DEC57-F9D3-3649-A31A-591C19D2D5FE}" type="presParOf" srcId="{C386E387-E4AD-4B49-995C-1E1F60A19B4B}" destId="{27804DC5-CEEE-B04F-9461-70B1B5CA149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12068D-F8E2-446E-BD80-D5BFDD35E51F}"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5076EE48-F6D6-4BCA-80C9-5B3124B7FC56}">
      <dgm:prSet custT="1"/>
      <dgm:spPr/>
      <dgm:t>
        <a:bodyPr/>
        <a:lstStyle/>
        <a:p>
          <a:r>
            <a:rPr lang="en-US" sz="2000" dirty="0"/>
            <a:t>Report Graffiti: </a:t>
          </a:r>
          <a:r>
            <a:rPr lang="en-US" sz="2000" dirty="0">
              <a:hlinkClick xmlns:r="http://schemas.openxmlformats.org/officeDocument/2006/relationships" r:id="rId1"/>
            </a:rPr>
            <a:t>https://sheriff.deschutes.org/community/crime-prevention/reporting-graffiti/</a:t>
          </a:r>
          <a:endParaRPr lang="en-US" sz="2000" dirty="0"/>
        </a:p>
      </dgm:t>
    </dgm:pt>
    <dgm:pt modelId="{6E1CFB31-51C0-4A00-ACC8-551A1C8C9A40}" type="parTrans" cxnId="{E77D224C-A224-45B7-9AC2-4B1210C0FC98}">
      <dgm:prSet/>
      <dgm:spPr/>
      <dgm:t>
        <a:bodyPr/>
        <a:lstStyle/>
        <a:p>
          <a:endParaRPr lang="en-US" sz="2000"/>
        </a:p>
      </dgm:t>
    </dgm:pt>
    <dgm:pt modelId="{A99BA860-9B30-4A22-B984-7287E6DE12C1}" type="sibTrans" cxnId="{E77D224C-A224-45B7-9AC2-4B1210C0FC98}">
      <dgm:prSet/>
      <dgm:spPr/>
      <dgm:t>
        <a:bodyPr/>
        <a:lstStyle/>
        <a:p>
          <a:endParaRPr lang="en-US" sz="2000"/>
        </a:p>
      </dgm:t>
    </dgm:pt>
    <dgm:pt modelId="{7BCFF95F-E807-D746-BDDC-8C6A9A682A74}">
      <dgm:prSet custT="1"/>
      <dgm:spPr/>
      <dgm:t>
        <a:bodyPr/>
        <a:lstStyle/>
        <a:p>
          <a:r>
            <a:rPr lang="en-US" sz="2000" dirty="0"/>
            <a:t>Request Pothole Repair: </a:t>
          </a:r>
          <a:r>
            <a:rPr lang="en-US" sz="2000" dirty="0">
              <a:hlinkClick xmlns:r="http://schemas.openxmlformats.org/officeDocument/2006/relationships" r:id="rId2"/>
            </a:rPr>
            <a:t>https://www.bendoregon.gov/government/departments/streets/street-operations/pothole-repair or call 541-317-3000</a:t>
          </a:r>
          <a:r>
            <a:rPr lang="en-US" sz="2000" dirty="0"/>
            <a:t> </a:t>
          </a:r>
        </a:p>
      </dgm:t>
    </dgm:pt>
    <dgm:pt modelId="{72464315-21D2-1B4D-9B91-A11FB510B31C}" type="parTrans" cxnId="{F2B10C7E-02D3-2342-8D10-A24D03312575}">
      <dgm:prSet/>
      <dgm:spPr/>
      <dgm:t>
        <a:bodyPr/>
        <a:lstStyle/>
        <a:p>
          <a:endParaRPr lang="en-US" sz="2000"/>
        </a:p>
      </dgm:t>
    </dgm:pt>
    <dgm:pt modelId="{D20940DC-EDB5-A541-98B6-DFA95B42E64F}" type="sibTrans" cxnId="{F2B10C7E-02D3-2342-8D10-A24D03312575}">
      <dgm:prSet/>
      <dgm:spPr/>
      <dgm:t>
        <a:bodyPr/>
        <a:lstStyle/>
        <a:p>
          <a:endParaRPr lang="en-US" sz="2000"/>
        </a:p>
      </dgm:t>
    </dgm:pt>
    <dgm:pt modelId="{DC60D38F-20AF-A347-BE48-E4E018465536}">
      <dgm:prSet custT="1"/>
      <dgm:spPr/>
      <dgm:t>
        <a:bodyPr/>
        <a:lstStyle/>
        <a:p>
          <a:r>
            <a:rPr lang="en-US" sz="2000" dirty="0"/>
            <a:t>International Dark Skies Association:  </a:t>
          </a:r>
          <a:r>
            <a:rPr lang="en-US" sz="2000" dirty="0">
              <a:hlinkClick xmlns:r="http://schemas.openxmlformats.org/officeDocument/2006/relationships" r:id="rId3"/>
            </a:rPr>
            <a:t>cathieflan@gmail.com</a:t>
          </a:r>
          <a:r>
            <a:rPr lang="en-US" sz="2000" dirty="0"/>
            <a:t> </a:t>
          </a:r>
        </a:p>
      </dgm:t>
    </dgm:pt>
    <dgm:pt modelId="{C8F5AF29-0DD0-C64D-B76D-57138FA10A7B}" type="parTrans" cxnId="{C8AD4C7D-4BDD-8C44-BB7B-0B6F554B8FAE}">
      <dgm:prSet/>
      <dgm:spPr/>
      <dgm:t>
        <a:bodyPr/>
        <a:lstStyle/>
        <a:p>
          <a:endParaRPr lang="en-US" sz="2000"/>
        </a:p>
      </dgm:t>
    </dgm:pt>
    <dgm:pt modelId="{10B1CABE-7F92-D941-A5BE-F2304B14FB18}" type="sibTrans" cxnId="{C8AD4C7D-4BDD-8C44-BB7B-0B6F554B8FAE}">
      <dgm:prSet/>
      <dgm:spPr/>
      <dgm:t>
        <a:bodyPr/>
        <a:lstStyle/>
        <a:p>
          <a:endParaRPr lang="en-US" sz="2000"/>
        </a:p>
      </dgm:t>
    </dgm:pt>
    <dgm:pt modelId="{B1C02232-A2E9-5D46-9853-811DF61EA97A}">
      <dgm:prSet custT="1"/>
      <dgm:spPr/>
      <dgm:t>
        <a:bodyPr/>
        <a:lstStyle/>
        <a:p>
          <a:r>
            <a:rPr lang="en-US" sz="2000" dirty="0"/>
            <a:t>City Senior Planner:  </a:t>
          </a:r>
          <a:r>
            <a:rPr lang="en-US" sz="2000" u="sng" dirty="0">
              <a:hlinkClick xmlns:r="http://schemas.openxmlformats.org/officeDocument/2006/relationships" r:id="rId4"/>
            </a:rPr>
            <a:t>phardie@bendoregon.gov</a:t>
          </a:r>
          <a:endParaRPr lang="en-US" sz="2000" dirty="0"/>
        </a:p>
      </dgm:t>
    </dgm:pt>
    <dgm:pt modelId="{91BD742A-D8C3-6C4A-B4BA-4DEC0903D86D}" type="parTrans" cxnId="{C79EF6C0-9D3D-B24C-9DAF-E8896797F2A7}">
      <dgm:prSet/>
      <dgm:spPr/>
      <dgm:t>
        <a:bodyPr/>
        <a:lstStyle/>
        <a:p>
          <a:endParaRPr lang="en-US" sz="2000"/>
        </a:p>
      </dgm:t>
    </dgm:pt>
    <dgm:pt modelId="{96D2CEA2-110B-0F44-9681-414C132201E7}" type="sibTrans" cxnId="{C79EF6C0-9D3D-B24C-9DAF-E8896797F2A7}">
      <dgm:prSet/>
      <dgm:spPr/>
      <dgm:t>
        <a:bodyPr/>
        <a:lstStyle/>
        <a:p>
          <a:endParaRPr lang="en-US" sz="2000"/>
        </a:p>
      </dgm:t>
    </dgm:pt>
    <dgm:pt modelId="{7F823AAF-F60F-F541-9FE1-02B3A3238C9E}" type="pres">
      <dgm:prSet presAssocID="{7E12068D-F8E2-446E-BD80-D5BFDD35E51F}" presName="vert0" presStyleCnt="0">
        <dgm:presLayoutVars>
          <dgm:dir/>
          <dgm:animOne val="branch"/>
          <dgm:animLvl val="lvl"/>
        </dgm:presLayoutVars>
      </dgm:prSet>
      <dgm:spPr/>
    </dgm:pt>
    <dgm:pt modelId="{F5F4F010-F391-C842-8A59-B1829F4AC91E}" type="pres">
      <dgm:prSet presAssocID="{B1C02232-A2E9-5D46-9853-811DF61EA97A}" presName="thickLine" presStyleLbl="alignNode1" presStyleIdx="0" presStyleCnt="4"/>
      <dgm:spPr/>
    </dgm:pt>
    <dgm:pt modelId="{74B346E0-CFF7-C24C-84CA-2D452152689D}" type="pres">
      <dgm:prSet presAssocID="{B1C02232-A2E9-5D46-9853-811DF61EA97A}" presName="horz1" presStyleCnt="0"/>
      <dgm:spPr/>
    </dgm:pt>
    <dgm:pt modelId="{FDC4BDBC-34E2-5540-806F-9AD719F1590C}" type="pres">
      <dgm:prSet presAssocID="{B1C02232-A2E9-5D46-9853-811DF61EA97A}" presName="tx1" presStyleLbl="revTx" presStyleIdx="0" presStyleCnt="4"/>
      <dgm:spPr/>
    </dgm:pt>
    <dgm:pt modelId="{F13F9D18-F5B0-DA4B-971B-FA885685E622}" type="pres">
      <dgm:prSet presAssocID="{B1C02232-A2E9-5D46-9853-811DF61EA97A}" presName="vert1" presStyleCnt="0"/>
      <dgm:spPr/>
    </dgm:pt>
    <dgm:pt modelId="{31BB5672-4F4E-0841-AADC-7BFC46F57C00}" type="pres">
      <dgm:prSet presAssocID="{DC60D38F-20AF-A347-BE48-E4E018465536}" presName="thickLine" presStyleLbl="alignNode1" presStyleIdx="1" presStyleCnt="4"/>
      <dgm:spPr/>
    </dgm:pt>
    <dgm:pt modelId="{7676E047-1319-B34F-ACF3-35AC956D5849}" type="pres">
      <dgm:prSet presAssocID="{DC60D38F-20AF-A347-BE48-E4E018465536}" presName="horz1" presStyleCnt="0"/>
      <dgm:spPr/>
    </dgm:pt>
    <dgm:pt modelId="{1E1FF694-63BA-FC42-998A-9C85AE945F4B}" type="pres">
      <dgm:prSet presAssocID="{DC60D38F-20AF-A347-BE48-E4E018465536}" presName="tx1" presStyleLbl="revTx" presStyleIdx="1" presStyleCnt="4"/>
      <dgm:spPr/>
    </dgm:pt>
    <dgm:pt modelId="{82245417-6F18-C64F-94BB-F6EA75C013E6}" type="pres">
      <dgm:prSet presAssocID="{DC60D38F-20AF-A347-BE48-E4E018465536}" presName="vert1" presStyleCnt="0"/>
      <dgm:spPr/>
    </dgm:pt>
    <dgm:pt modelId="{8DFBEEB1-0253-7F47-8621-D80A1D356CD5}" type="pres">
      <dgm:prSet presAssocID="{7BCFF95F-E807-D746-BDDC-8C6A9A682A74}" presName="thickLine" presStyleLbl="alignNode1" presStyleIdx="2" presStyleCnt="4"/>
      <dgm:spPr/>
    </dgm:pt>
    <dgm:pt modelId="{68D9BD11-52F8-2444-A316-F8D6EC5670C5}" type="pres">
      <dgm:prSet presAssocID="{7BCFF95F-E807-D746-BDDC-8C6A9A682A74}" presName="horz1" presStyleCnt="0"/>
      <dgm:spPr/>
    </dgm:pt>
    <dgm:pt modelId="{3B2A5A47-ECD0-B640-9547-CCA3081868BB}" type="pres">
      <dgm:prSet presAssocID="{7BCFF95F-E807-D746-BDDC-8C6A9A682A74}" presName="tx1" presStyleLbl="revTx" presStyleIdx="2" presStyleCnt="4"/>
      <dgm:spPr/>
    </dgm:pt>
    <dgm:pt modelId="{3DE48D52-9B82-1B4D-A55E-4FA915A85D16}" type="pres">
      <dgm:prSet presAssocID="{7BCFF95F-E807-D746-BDDC-8C6A9A682A74}" presName="vert1" presStyleCnt="0"/>
      <dgm:spPr/>
    </dgm:pt>
    <dgm:pt modelId="{4740E6FA-2F27-9C42-BBF2-1EC157283866}" type="pres">
      <dgm:prSet presAssocID="{5076EE48-F6D6-4BCA-80C9-5B3124B7FC56}" presName="thickLine" presStyleLbl="alignNode1" presStyleIdx="3" presStyleCnt="4"/>
      <dgm:spPr/>
    </dgm:pt>
    <dgm:pt modelId="{0368B7C5-F5B5-9B48-8283-FFC17EAC0683}" type="pres">
      <dgm:prSet presAssocID="{5076EE48-F6D6-4BCA-80C9-5B3124B7FC56}" presName="horz1" presStyleCnt="0"/>
      <dgm:spPr/>
    </dgm:pt>
    <dgm:pt modelId="{37F6FE26-4F03-E14F-8824-A53B5FF32E18}" type="pres">
      <dgm:prSet presAssocID="{5076EE48-F6D6-4BCA-80C9-5B3124B7FC56}" presName="tx1" presStyleLbl="revTx" presStyleIdx="3" presStyleCnt="4"/>
      <dgm:spPr/>
    </dgm:pt>
    <dgm:pt modelId="{89B59F57-FC24-2644-8197-DDCD5FC7C5D5}" type="pres">
      <dgm:prSet presAssocID="{5076EE48-F6D6-4BCA-80C9-5B3124B7FC56}" presName="vert1" presStyleCnt="0"/>
      <dgm:spPr/>
    </dgm:pt>
  </dgm:ptLst>
  <dgm:cxnLst>
    <dgm:cxn modelId="{6A349821-FF8F-9D4A-AB1E-CC27E017C7BC}" type="presOf" srcId="{7BCFF95F-E807-D746-BDDC-8C6A9A682A74}" destId="{3B2A5A47-ECD0-B640-9547-CCA3081868BB}" srcOrd="0" destOrd="0" presId="urn:microsoft.com/office/officeart/2008/layout/LinedList"/>
    <dgm:cxn modelId="{29F71763-82A1-624D-8783-590186D911D6}" type="presOf" srcId="{7E12068D-F8E2-446E-BD80-D5BFDD35E51F}" destId="{7F823AAF-F60F-F541-9FE1-02B3A3238C9E}" srcOrd="0" destOrd="0" presId="urn:microsoft.com/office/officeart/2008/layout/LinedList"/>
    <dgm:cxn modelId="{2C424B63-9E50-7247-AFDA-F6D3B69536E7}" type="presOf" srcId="{B1C02232-A2E9-5D46-9853-811DF61EA97A}" destId="{FDC4BDBC-34E2-5540-806F-9AD719F1590C}" srcOrd="0" destOrd="0" presId="urn:microsoft.com/office/officeart/2008/layout/LinedList"/>
    <dgm:cxn modelId="{E77D224C-A224-45B7-9AC2-4B1210C0FC98}" srcId="{7E12068D-F8E2-446E-BD80-D5BFDD35E51F}" destId="{5076EE48-F6D6-4BCA-80C9-5B3124B7FC56}" srcOrd="3" destOrd="0" parTransId="{6E1CFB31-51C0-4A00-ACC8-551A1C8C9A40}" sibTransId="{A99BA860-9B30-4A22-B984-7287E6DE12C1}"/>
    <dgm:cxn modelId="{5075AF4C-6CDE-A342-9BCA-9D1ADD83F481}" type="presOf" srcId="{5076EE48-F6D6-4BCA-80C9-5B3124B7FC56}" destId="{37F6FE26-4F03-E14F-8824-A53B5FF32E18}" srcOrd="0" destOrd="0" presId="urn:microsoft.com/office/officeart/2008/layout/LinedList"/>
    <dgm:cxn modelId="{C8AD4C7D-4BDD-8C44-BB7B-0B6F554B8FAE}" srcId="{7E12068D-F8E2-446E-BD80-D5BFDD35E51F}" destId="{DC60D38F-20AF-A347-BE48-E4E018465536}" srcOrd="1" destOrd="0" parTransId="{C8F5AF29-0DD0-C64D-B76D-57138FA10A7B}" sibTransId="{10B1CABE-7F92-D941-A5BE-F2304B14FB18}"/>
    <dgm:cxn modelId="{F2B10C7E-02D3-2342-8D10-A24D03312575}" srcId="{7E12068D-F8E2-446E-BD80-D5BFDD35E51F}" destId="{7BCFF95F-E807-D746-BDDC-8C6A9A682A74}" srcOrd="2" destOrd="0" parTransId="{72464315-21D2-1B4D-9B91-A11FB510B31C}" sibTransId="{D20940DC-EDB5-A541-98B6-DFA95B42E64F}"/>
    <dgm:cxn modelId="{21847BB8-E859-3049-9588-67C11CBF1D1B}" type="presOf" srcId="{DC60D38F-20AF-A347-BE48-E4E018465536}" destId="{1E1FF694-63BA-FC42-998A-9C85AE945F4B}" srcOrd="0" destOrd="0" presId="urn:microsoft.com/office/officeart/2008/layout/LinedList"/>
    <dgm:cxn modelId="{C79EF6C0-9D3D-B24C-9DAF-E8896797F2A7}" srcId="{7E12068D-F8E2-446E-BD80-D5BFDD35E51F}" destId="{B1C02232-A2E9-5D46-9853-811DF61EA97A}" srcOrd="0" destOrd="0" parTransId="{91BD742A-D8C3-6C4A-B4BA-4DEC0903D86D}" sibTransId="{96D2CEA2-110B-0F44-9681-414C132201E7}"/>
    <dgm:cxn modelId="{72649487-02AA-904C-8176-0023DF15B967}" type="presParOf" srcId="{7F823AAF-F60F-F541-9FE1-02B3A3238C9E}" destId="{F5F4F010-F391-C842-8A59-B1829F4AC91E}" srcOrd="0" destOrd="0" presId="urn:microsoft.com/office/officeart/2008/layout/LinedList"/>
    <dgm:cxn modelId="{7951E811-7C70-A543-AFA0-7ACD828CA346}" type="presParOf" srcId="{7F823AAF-F60F-F541-9FE1-02B3A3238C9E}" destId="{74B346E0-CFF7-C24C-84CA-2D452152689D}" srcOrd="1" destOrd="0" presId="urn:microsoft.com/office/officeart/2008/layout/LinedList"/>
    <dgm:cxn modelId="{C8E6442B-D77F-6849-83DE-B34B460E9DD8}" type="presParOf" srcId="{74B346E0-CFF7-C24C-84CA-2D452152689D}" destId="{FDC4BDBC-34E2-5540-806F-9AD719F1590C}" srcOrd="0" destOrd="0" presId="urn:microsoft.com/office/officeart/2008/layout/LinedList"/>
    <dgm:cxn modelId="{C3314A3A-8DB7-FC45-A3C2-C389F79EF749}" type="presParOf" srcId="{74B346E0-CFF7-C24C-84CA-2D452152689D}" destId="{F13F9D18-F5B0-DA4B-971B-FA885685E622}" srcOrd="1" destOrd="0" presId="urn:microsoft.com/office/officeart/2008/layout/LinedList"/>
    <dgm:cxn modelId="{34D042CE-1324-B14A-A772-5EFC951100F9}" type="presParOf" srcId="{7F823AAF-F60F-F541-9FE1-02B3A3238C9E}" destId="{31BB5672-4F4E-0841-AADC-7BFC46F57C00}" srcOrd="2" destOrd="0" presId="urn:microsoft.com/office/officeart/2008/layout/LinedList"/>
    <dgm:cxn modelId="{594E86DF-6D1C-1F49-B84B-237AEABC10BE}" type="presParOf" srcId="{7F823AAF-F60F-F541-9FE1-02B3A3238C9E}" destId="{7676E047-1319-B34F-ACF3-35AC956D5849}" srcOrd="3" destOrd="0" presId="urn:microsoft.com/office/officeart/2008/layout/LinedList"/>
    <dgm:cxn modelId="{6D9ED704-0BD6-0C4D-8C39-C189EE61F59D}" type="presParOf" srcId="{7676E047-1319-B34F-ACF3-35AC956D5849}" destId="{1E1FF694-63BA-FC42-998A-9C85AE945F4B}" srcOrd="0" destOrd="0" presId="urn:microsoft.com/office/officeart/2008/layout/LinedList"/>
    <dgm:cxn modelId="{9D321FFD-BE00-A14A-ADD1-F68FAFD79305}" type="presParOf" srcId="{7676E047-1319-B34F-ACF3-35AC956D5849}" destId="{82245417-6F18-C64F-94BB-F6EA75C013E6}" srcOrd="1" destOrd="0" presId="urn:microsoft.com/office/officeart/2008/layout/LinedList"/>
    <dgm:cxn modelId="{1F4702D3-A3FD-C64C-B91F-3C703842783E}" type="presParOf" srcId="{7F823AAF-F60F-F541-9FE1-02B3A3238C9E}" destId="{8DFBEEB1-0253-7F47-8621-D80A1D356CD5}" srcOrd="4" destOrd="0" presId="urn:microsoft.com/office/officeart/2008/layout/LinedList"/>
    <dgm:cxn modelId="{5299E2FF-D88C-7A42-A542-50C58980ADFB}" type="presParOf" srcId="{7F823AAF-F60F-F541-9FE1-02B3A3238C9E}" destId="{68D9BD11-52F8-2444-A316-F8D6EC5670C5}" srcOrd="5" destOrd="0" presId="urn:microsoft.com/office/officeart/2008/layout/LinedList"/>
    <dgm:cxn modelId="{95BEBD2C-AB95-034C-A34D-5F446F44286A}" type="presParOf" srcId="{68D9BD11-52F8-2444-A316-F8D6EC5670C5}" destId="{3B2A5A47-ECD0-B640-9547-CCA3081868BB}" srcOrd="0" destOrd="0" presId="urn:microsoft.com/office/officeart/2008/layout/LinedList"/>
    <dgm:cxn modelId="{5399B0B8-1D97-1040-B3A2-888A85F48839}" type="presParOf" srcId="{68D9BD11-52F8-2444-A316-F8D6EC5670C5}" destId="{3DE48D52-9B82-1B4D-A55E-4FA915A85D16}" srcOrd="1" destOrd="0" presId="urn:microsoft.com/office/officeart/2008/layout/LinedList"/>
    <dgm:cxn modelId="{768B98E1-8BC3-9A43-AAA7-253D2913354E}" type="presParOf" srcId="{7F823AAF-F60F-F541-9FE1-02B3A3238C9E}" destId="{4740E6FA-2F27-9C42-BBF2-1EC157283866}" srcOrd="6" destOrd="0" presId="urn:microsoft.com/office/officeart/2008/layout/LinedList"/>
    <dgm:cxn modelId="{C89E5DE7-73FF-874E-A75F-2A6B33A16411}" type="presParOf" srcId="{7F823AAF-F60F-F541-9FE1-02B3A3238C9E}" destId="{0368B7C5-F5B5-9B48-8283-FFC17EAC0683}" srcOrd="7" destOrd="0" presId="urn:microsoft.com/office/officeart/2008/layout/LinedList"/>
    <dgm:cxn modelId="{5BDFF2A7-D660-BB4C-8905-FDBE10089F2B}" type="presParOf" srcId="{0368B7C5-F5B5-9B48-8283-FFC17EAC0683}" destId="{37F6FE26-4F03-E14F-8824-A53B5FF32E18}" srcOrd="0" destOrd="0" presId="urn:microsoft.com/office/officeart/2008/layout/LinedList"/>
    <dgm:cxn modelId="{F8FC46E3-30DB-0548-A1A3-2927F3F1A2A2}" type="presParOf" srcId="{0368B7C5-F5B5-9B48-8283-FFC17EAC0683}" destId="{89B59F57-FC24-2644-8197-DDCD5FC7C5D5}"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E59C8-B550-FE4E-8FB7-8DA6FEB8EA5D}">
      <dsp:nvSpPr>
        <dsp:cNvPr id="0" name=""/>
        <dsp:cNvSpPr/>
      </dsp:nvSpPr>
      <dsp:spPr>
        <a:xfrm>
          <a:off x="0" y="455876"/>
          <a:ext cx="6205912" cy="630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8E8AC5-E126-3949-B32C-45284327BAF8}">
      <dsp:nvSpPr>
        <dsp:cNvPr id="0" name=""/>
        <dsp:cNvSpPr/>
      </dsp:nvSpPr>
      <dsp:spPr>
        <a:xfrm>
          <a:off x="310295" y="86876"/>
          <a:ext cx="4344139" cy="738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198" tIns="0" rIns="164198" bIns="0" numCol="1" spcCol="1270" anchor="ctr" anchorCtr="0">
          <a:noAutofit/>
        </a:bodyPr>
        <a:lstStyle/>
        <a:p>
          <a:pPr marL="0" lvl="0" indent="0" algn="l" defTabSz="1111250">
            <a:lnSpc>
              <a:spcPct val="90000"/>
            </a:lnSpc>
            <a:spcBef>
              <a:spcPct val="0"/>
            </a:spcBef>
            <a:spcAft>
              <a:spcPct val="35000"/>
            </a:spcAft>
            <a:buNone/>
          </a:pPr>
          <a:r>
            <a:rPr lang="en-US" sz="2500" kern="1200"/>
            <a:t>Speeding</a:t>
          </a:r>
        </a:p>
      </dsp:txBody>
      <dsp:txXfrm>
        <a:off x="346321" y="122902"/>
        <a:ext cx="4272087" cy="665948"/>
      </dsp:txXfrm>
    </dsp:sp>
    <dsp:sp modelId="{1610629A-144C-C347-93A2-27C1AB3EACC7}">
      <dsp:nvSpPr>
        <dsp:cNvPr id="0" name=""/>
        <dsp:cNvSpPr/>
      </dsp:nvSpPr>
      <dsp:spPr>
        <a:xfrm>
          <a:off x="0" y="1589876"/>
          <a:ext cx="6205912" cy="630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278737-4C1B-8241-A89A-88A19780E6E8}">
      <dsp:nvSpPr>
        <dsp:cNvPr id="0" name=""/>
        <dsp:cNvSpPr/>
      </dsp:nvSpPr>
      <dsp:spPr>
        <a:xfrm>
          <a:off x="310295" y="1220876"/>
          <a:ext cx="4344139" cy="738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198" tIns="0" rIns="164198" bIns="0" numCol="1" spcCol="1270" anchor="ctr" anchorCtr="0">
          <a:noAutofit/>
        </a:bodyPr>
        <a:lstStyle/>
        <a:p>
          <a:pPr marL="0" lvl="0" indent="0" algn="l" defTabSz="1111250">
            <a:lnSpc>
              <a:spcPct val="90000"/>
            </a:lnSpc>
            <a:spcBef>
              <a:spcPct val="0"/>
            </a:spcBef>
            <a:spcAft>
              <a:spcPct val="35000"/>
            </a:spcAft>
            <a:buNone/>
          </a:pPr>
          <a:r>
            <a:rPr lang="en-US" sz="2500" kern="1200"/>
            <a:t>Street Safety</a:t>
          </a:r>
        </a:p>
      </dsp:txBody>
      <dsp:txXfrm>
        <a:off x="346321" y="1256902"/>
        <a:ext cx="4272087" cy="665948"/>
      </dsp:txXfrm>
    </dsp:sp>
    <dsp:sp modelId="{0E40759C-72B4-8645-981B-7B23C5FE6F80}">
      <dsp:nvSpPr>
        <dsp:cNvPr id="0" name=""/>
        <dsp:cNvSpPr/>
      </dsp:nvSpPr>
      <dsp:spPr>
        <a:xfrm>
          <a:off x="0" y="2723876"/>
          <a:ext cx="6205912" cy="2205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1648" tIns="520700" rIns="481648" bIns="177800" numCol="1" spcCol="1270" anchor="t" anchorCtr="0">
          <a:noAutofit/>
        </a:bodyPr>
        <a:lstStyle/>
        <a:p>
          <a:pPr marL="228600" lvl="1" indent="-228600" algn="l" defTabSz="1111250">
            <a:lnSpc>
              <a:spcPct val="90000"/>
            </a:lnSpc>
            <a:spcBef>
              <a:spcPct val="0"/>
            </a:spcBef>
            <a:spcAft>
              <a:spcPct val="15000"/>
            </a:spcAft>
            <a:buChar char="•"/>
          </a:pPr>
          <a:r>
            <a:rPr lang="en-US" sz="2500" b="1" kern="1200" dirty="0"/>
            <a:t>River’s Edge Development</a:t>
          </a:r>
          <a:endParaRPr lang="en-US" sz="2500" kern="1200" dirty="0"/>
        </a:p>
        <a:p>
          <a:pPr marL="228600" lvl="1" indent="-228600" algn="l" defTabSz="1111250">
            <a:lnSpc>
              <a:spcPct val="90000"/>
            </a:lnSpc>
            <a:spcBef>
              <a:spcPct val="0"/>
            </a:spcBef>
            <a:spcAft>
              <a:spcPct val="15000"/>
            </a:spcAft>
            <a:buChar char="•"/>
          </a:pPr>
          <a:r>
            <a:rPr lang="en-US" sz="2500" b="1" kern="1200" dirty="0"/>
            <a:t>Compass Corner Development</a:t>
          </a:r>
        </a:p>
        <a:p>
          <a:pPr marL="228600" lvl="1" indent="-228600" algn="l" defTabSz="1111250">
            <a:lnSpc>
              <a:spcPct val="90000"/>
            </a:lnSpc>
            <a:spcBef>
              <a:spcPct val="0"/>
            </a:spcBef>
            <a:spcAft>
              <a:spcPct val="15000"/>
            </a:spcAft>
            <a:buChar char="•"/>
          </a:pPr>
          <a:r>
            <a:rPr lang="en-US" sz="2500" b="1" kern="1200" dirty="0"/>
            <a:t>Glassow Drive Development</a:t>
          </a:r>
          <a:endParaRPr lang="en-US" sz="2500" kern="1200" dirty="0"/>
        </a:p>
        <a:p>
          <a:pPr marL="228600" lvl="1" indent="-228600" algn="l" defTabSz="1111250">
            <a:lnSpc>
              <a:spcPct val="90000"/>
            </a:lnSpc>
            <a:spcBef>
              <a:spcPct val="0"/>
            </a:spcBef>
            <a:spcAft>
              <a:spcPct val="15000"/>
            </a:spcAft>
            <a:buChar char="•"/>
          </a:pPr>
          <a:r>
            <a:rPr lang="en-US" sz="2500" b="1" kern="1200" dirty="0"/>
            <a:t>HB 2001</a:t>
          </a:r>
        </a:p>
      </dsp:txBody>
      <dsp:txXfrm>
        <a:off x="0" y="2723876"/>
        <a:ext cx="6205912" cy="2205000"/>
      </dsp:txXfrm>
    </dsp:sp>
    <dsp:sp modelId="{6976D43B-A5B1-714F-B73A-F175DB8609D6}">
      <dsp:nvSpPr>
        <dsp:cNvPr id="0" name=""/>
        <dsp:cNvSpPr/>
      </dsp:nvSpPr>
      <dsp:spPr>
        <a:xfrm>
          <a:off x="310295" y="2354876"/>
          <a:ext cx="4344139" cy="738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198" tIns="0" rIns="164198" bIns="0" numCol="1" spcCol="1270" anchor="ctr" anchorCtr="0">
          <a:noAutofit/>
        </a:bodyPr>
        <a:lstStyle/>
        <a:p>
          <a:pPr marL="0" lvl="0" indent="0" algn="l" defTabSz="1111250">
            <a:lnSpc>
              <a:spcPct val="90000"/>
            </a:lnSpc>
            <a:spcBef>
              <a:spcPct val="0"/>
            </a:spcBef>
            <a:spcAft>
              <a:spcPct val="35000"/>
            </a:spcAft>
            <a:buNone/>
          </a:pPr>
          <a:r>
            <a:rPr lang="en-US" sz="2500" kern="1200"/>
            <a:t>Land Use</a:t>
          </a:r>
        </a:p>
      </dsp:txBody>
      <dsp:txXfrm>
        <a:off x="346321" y="2390902"/>
        <a:ext cx="4272087"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0E6FA-2F27-9C42-BBF2-1EC157283866}">
      <dsp:nvSpPr>
        <dsp:cNvPr id="0" name=""/>
        <dsp:cNvSpPr/>
      </dsp:nvSpPr>
      <dsp:spPr>
        <a:xfrm>
          <a:off x="0" y="2304"/>
          <a:ext cx="11661568" cy="0"/>
        </a:xfrm>
        <a:prstGeom prst="lin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7F6FE26-4F03-E14F-8824-A53B5FF32E18}">
      <dsp:nvSpPr>
        <dsp:cNvPr id="0" name=""/>
        <dsp:cNvSpPr/>
      </dsp:nvSpPr>
      <dsp:spPr>
        <a:xfrm>
          <a:off x="0" y="2304"/>
          <a:ext cx="11661568" cy="78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Awbrey Butte Neighborhood Association:  </a:t>
          </a:r>
          <a:r>
            <a:rPr lang="en-US" sz="2000" kern="1200" dirty="0">
              <a:hlinkClick xmlns:r="http://schemas.openxmlformats.org/officeDocument/2006/relationships" r:id="rId1"/>
            </a:rPr>
            <a:t>www.abnabend.com</a:t>
          </a:r>
          <a:r>
            <a:rPr lang="en-US" sz="2000" kern="1200" dirty="0"/>
            <a:t> </a:t>
          </a:r>
        </a:p>
      </dsp:txBody>
      <dsp:txXfrm>
        <a:off x="0" y="2304"/>
        <a:ext cx="11661568" cy="785879"/>
      </dsp:txXfrm>
    </dsp:sp>
    <dsp:sp modelId="{E89358E9-D06C-0544-B829-E868761FCCD7}">
      <dsp:nvSpPr>
        <dsp:cNvPr id="0" name=""/>
        <dsp:cNvSpPr/>
      </dsp:nvSpPr>
      <dsp:spPr>
        <a:xfrm>
          <a:off x="0" y="788184"/>
          <a:ext cx="11661568" cy="0"/>
        </a:xfrm>
        <a:prstGeom prst="line">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w="9525" cap="flat" cmpd="sng" algn="ctr">
          <a:solidFill>
            <a:schemeClr val="accent3">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69D54C0-EBCC-E949-A397-FB517FDBE6D7}">
      <dsp:nvSpPr>
        <dsp:cNvPr id="0" name=""/>
        <dsp:cNvSpPr/>
      </dsp:nvSpPr>
      <dsp:spPr>
        <a:xfrm>
          <a:off x="0" y="788184"/>
          <a:ext cx="11661568" cy="78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Awbrey Butte NA Board:  </a:t>
          </a:r>
          <a:r>
            <a:rPr lang="en-US" sz="2000" u="sng" kern="1200">
              <a:hlinkClick xmlns:r="http://schemas.openxmlformats.org/officeDocument/2006/relationships" r:id="rId2"/>
            </a:rPr>
            <a:t>board@abnabend.com</a:t>
          </a:r>
          <a:endParaRPr lang="en-US" sz="2000" kern="1200" dirty="0"/>
        </a:p>
      </dsp:txBody>
      <dsp:txXfrm>
        <a:off x="0" y="788184"/>
        <a:ext cx="11661568" cy="785879"/>
      </dsp:txXfrm>
    </dsp:sp>
    <dsp:sp modelId="{8512C3BC-615D-A948-AD11-D9B6CDC0F639}">
      <dsp:nvSpPr>
        <dsp:cNvPr id="0" name=""/>
        <dsp:cNvSpPr/>
      </dsp:nvSpPr>
      <dsp:spPr>
        <a:xfrm>
          <a:off x="0" y="1574064"/>
          <a:ext cx="11661568"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9525" cap="flat" cmpd="sng" algn="ctr">
          <a:solidFill>
            <a:schemeClr val="accent4">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994EE73-FD1B-644C-BD6A-075E8ADE70E5}">
      <dsp:nvSpPr>
        <dsp:cNvPr id="0" name=""/>
        <dsp:cNvSpPr/>
      </dsp:nvSpPr>
      <dsp:spPr>
        <a:xfrm>
          <a:off x="0" y="1574064"/>
          <a:ext cx="11661568" cy="78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Awbrey Butte NA Council liaison: </a:t>
          </a:r>
          <a:r>
            <a:rPr lang="en-US" sz="2000" u="sng" kern="1200">
              <a:hlinkClick xmlns:r="http://schemas.openxmlformats.org/officeDocument/2006/relationships" r:id="rId3"/>
            </a:rPr>
            <a:t>bcampbell@bendoregon.gov</a:t>
          </a:r>
          <a:endParaRPr lang="en-US" sz="2000" kern="1200"/>
        </a:p>
      </dsp:txBody>
      <dsp:txXfrm>
        <a:off x="0" y="1574064"/>
        <a:ext cx="11661568" cy="785879"/>
      </dsp:txXfrm>
    </dsp:sp>
    <dsp:sp modelId="{B1E97A29-E6B5-A44A-90DA-CB9330888EC2}">
      <dsp:nvSpPr>
        <dsp:cNvPr id="0" name=""/>
        <dsp:cNvSpPr/>
      </dsp:nvSpPr>
      <dsp:spPr>
        <a:xfrm>
          <a:off x="0" y="2359944"/>
          <a:ext cx="11661568" cy="0"/>
        </a:xfrm>
        <a:prstGeom prst="line">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w="9525" cap="flat" cmpd="sng" algn="ctr">
          <a:solidFill>
            <a:schemeClr val="accent5">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14F56DE-0132-A84A-ADE8-94CCC174AC77}">
      <dsp:nvSpPr>
        <dsp:cNvPr id="0" name=""/>
        <dsp:cNvSpPr/>
      </dsp:nvSpPr>
      <dsp:spPr>
        <a:xfrm>
          <a:off x="0" y="2359944"/>
          <a:ext cx="11661568" cy="78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City Council, all:  </a:t>
          </a:r>
          <a:r>
            <a:rPr lang="en-US" sz="2000" u="sng" kern="1200">
              <a:hlinkClick xmlns:r="http://schemas.openxmlformats.org/officeDocument/2006/relationships" r:id="rId4"/>
            </a:rPr>
            <a:t>council@bendoregon.gov</a:t>
          </a:r>
          <a:endParaRPr lang="en-US" sz="2000" kern="1200"/>
        </a:p>
      </dsp:txBody>
      <dsp:txXfrm>
        <a:off x="0" y="2359944"/>
        <a:ext cx="11661568" cy="785879"/>
      </dsp:txXfrm>
    </dsp:sp>
    <dsp:sp modelId="{7BE4035A-53EB-9F4C-885E-2A444D0DAD32}">
      <dsp:nvSpPr>
        <dsp:cNvPr id="0" name=""/>
        <dsp:cNvSpPr/>
      </dsp:nvSpPr>
      <dsp:spPr>
        <a:xfrm>
          <a:off x="0" y="3145824"/>
          <a:ext cx="11661568" cy="0"/>
        </a:xfrm>
        <a:prstGeom prst="line">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8000"/>
                <a:satMod val="120000"/>
                <a:lumMod val="99000"/>
              </a:schemeClr>
            </a:gs>
          </a:gsLst>
          <a:lin ang="5400000" scaled="0"/>
        </a:gradFill>
        <a:ln w="9525" cap="flat" cmpd="sng" algn="ctr">
          <a:solidFill>
            <a:schemeClr val="accent6">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5076409-2B2D-104B-8239-769B024078B0}">
      <dsp:nvSpPr>
        <dsp:cNvPr id="0" name=""/>
        <dsp:cNvSpPr/>
      </dsp:nvSpPr>
      <dsp:spPr>
        <a:xfrm>
          <a:off x="0" y="3145824"/>
          <a:ext cx="11661568" cy="78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Bend Community Relations Manager:  </a:t>
          </a:r>
          <a:r>
            <a:rPr lang="en-US" sz="2000" u="sng" kern="1200" dirty="0">
              <a:hlinkClick xmlns:r="http://schemas.openxmlformats.org/officeDocument/2006/relationships" r:id="rId5"/>
            </a:rPr>
            <a:t>moliver@bendoregon.gov</a:t>
          </a:r>
          <a:endParaRPr lang="en-US" sz="2000" kern="1200" dirty="0"/>
        </a:p>
      </dsp:txBody>
      <dsp:txXfrm>
        <a:off x="0" y="3145824"/>
        <a:ext cx="11661568" cy="785879"/>
      </dsp:txXfrm>
    </dsp:sp>
    <dsp:sp modelId="{0930D132-D8B1-B34D-AD22-D186E44497A7}">
      <dsp:nvSpPr>
        <dsp:cNvPr id="0" name=""/>
        <dsp:cNvSpPr/>
      </dsp:nvSpPr>
      <dsp:spPr>
        <a:xfrm>
          <a:off x="0" y="3931704"/>
          <a:ext cx="11661568" cy="0"/>
        </a:xfrm>
        <a:prstGeom prst="lin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E465E76-5CEE-2045-97A1-5D9133F03EA5}">
      <dsp:nvSpPr>
        <dsp:cNvPr id="0" name=""/>
        <dsp:cNvSpPr/>
      </dsp:nvSpPr>
      <dsp:spPr>
        <a:xfrm>
          <a:off x="0" y="3931704"/>
          <a:ext cx="11661568" cy="78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Planning Commission (land use):  </a:t>
          </a:r>
          <a:r>
            <a:rPr lang="en-US" sz="2000" u="sng" kern="1200">
              <a:hlinkClick xmlns:r="http://schemas.openxmlformats.org/officeDocument/2006/relationships" r:id="rId6"/>
            </a:rPr>
            <a:t>cityplanningcommissionall@bendoregon.gov</a:t>
          </a:r>
          <a:endParaRPr lang="en-US" sz="2000" kern="1200"/>
        </a:p>
      </dsp:txBody>
      <dsp:txXfrm>
        <a:off x="0" y="3931704"/>
        <a:ext cx="11661568" cy="7858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4F010-F391-C842-8A59-B1829F4AC91E}">
      <dsp:nvSpPr>
        <dsp:cNvPr id="0" name=""/>
        <dsp:cNvSpPr/>
      </dsp:nvSpPr>
      <dsp:spPr>
        <a:xfrm>
          <a:off x="0" y="0"/>
          <a:ext cx="11245932" cy="0"/>
        </a:xfrm>
        <a:prstGeom prst="lin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DC4BDBC-34E2-5540-806F-9AD719F1590C}">
      <dsp:nvSpPr>
        <dsp:cNvPr id="0" name=""/>
        <dsp:cNvSpPr/>
      </dsp:nvSpPr>
      <dsp:spPr>
        <a:xfrm>
          <a:off x="0" y="0"/>
          <a:ext cx="11245932" cy="95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City Senior Planner:  </a:t>
          </a:r>
          <a:r>
            <a:rPr lang="en-US" sz="2000" u="sng" kern="1200" dirty="0">
              <a:hlinkClick xmlns:r="http://schemas.openxmlformats.org/officeDocument/2006/relationships" r:id="rId1"/>
            </a:rPr>
            <a:t>phardie@bendoregon.gov</a:t>
          </a:r>
          <a:endParaRPr lang="en-US" sz="2000" kern="1200" dirty="0"/>
        </a:p>
      </dsp:txBody>
      <dsp:txXfrm>
        <a:off x="0" y="0"/>
        <a:ext cx="11245932" cy="954205"/>
      </dsp:txXfrm>
    </dsp:sp>
    <dsp:sp modelId="{31BB5672-4F4E-0841-AADC-7BFC46F57C00}">
      <dsp:nvSpPr>
        <dsp:cNvPr id="0" name=""/>
        <dsp:cNvSpPr/>
      </dsp:nvSpPr>
      <dsp:spPr>
        <a:xfrm>
          <a:off x="0" y="954205"/>
          <a:ext cx="11245932" cy="0"/>
        </a:xfrm>
        <a:prstGeom prst="line">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w="9525" cap="flat" cmpd="sng" algn="ctr">
          <a:solidFill>
            <a:schemeClr val="accent3">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E1FF694-63BA-FC42-998A-9C85AE945F4B}">
      <dsp:nvSpPr>
        <dsp:cNvPr id="0" name=""/>
        <dsp:cNvSpPr/>
      </dsp:nvSpPr>
      <dsp:spPr>
        <a:xfrm>
          <a:off x="0" y="954205"/>
          <a:ext cx="11245932" cy="95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International Dark Skies Association:  </a:t>
          </a:r>
          <a:r>
            <a:rPr lang="en-US" sz="2000" kern="1200" dirty="0">
              <a:hlinkClick xmlns:r="http://schemas.openxmlformats.org/officeDocument/2006/relationships" r:id="rId2"/>
            </a:rPr>
            <a:t>cathieflan@gmail.com</a:t>
          </a:r>
          <a:r>
            <a:rPr lang="en-US" sz="2000" kern="1200" dirty="0"/>
            <a:t> </a:t>
          </a:r>
        </a:p>
      </dsp:txBody>
      <dsp:txXfrm>
        <a:off x="0" y="954205"/>
        <a:ext cx="11245932" cy="954205"/>
      </dsp:txXfrm>
    </dsp:sp>
    <dsp:sp modelId="{8DFBEEB1-0253-7F47-8621-D80A1D356CD5}">
      <dsp:nvSpPr>
        <dsp:cNvPr id="0" name=""/>
        <dsp:cNvSpPr/>
      </dsp:nvSpPr>
      <dsp:spPr>
        <a:xfrm>
          <a:off x="0" y="1908410"/>
          <a:ext cx="11245932"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9525" cap="flat" cmpd="sng" algn="ctr">
          <a:solidFill>
            <a:schemeClr val="accent4">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B2A5A47-ECD0-B640-9547-CCA3081868BB}">
      <dsp:nvSpPr>
        <dsp:cNvPr id="0" name=""/>
        <dsp:cNvSpPr/>
      </dsp:nvSpPr>
      <dsp:spPr>
        <a:xfrm>
          <a:off x="0" y="1908410"/>
          <a:ext cx="11245932" cy="95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Request Pothole Repair: </a:t>
          </a:r>
          <a:r>
            <a:rPr lang="en-US" sz="2000" kern="1200" dirty="0">
              <a:hlinkClick xmlns:r="http://schemas.openxmlformats.org/officeDocument/2006/relationships" r:id="rId3"/>
            </a:rPr>
            <a:t>https://www.bendoregon.gov/government/departments/streets/street-operations/pothole-repair or call 541-317-3000</a:t>
          </a:r>
          <a:r>
            <a:rPr lang="en-US" sz="2000" kern="1200" dirty="0"/>
            <a:t> </a:t>
          </a:r>
        </a:p>
      </dsp:txBody>
      <dsp:txXfrm>
        <a:off x="0" y="1908410"/>
        <a:ext cx="11245932" cy="954205"/>
      </dsp:txXfrm>
    </dsp:sp>
    <dsp:sp modelId="{4740E6FA-2F27-9C42-BBF2-1EC157283866}">
      <dsp:nvSpPr>
        <dsp:cNvPr id="0" name=""/>
        <dsp:cNvSpPr/>
      </dsp:nvSpPr>
      <dsp:spPr>
        <a:xfrm>
          <a:off x="0" y="2862615"/>
          <a:ext cx="11245932" cy="0"/>
        </a:xfrm>
        <a:prstGeom prst="line">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w="9525" cap="flat" cmpd="sng" algn="ctr">
          <a:solidFill>
            <a:schemeClr val="accent5">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7F6FE26-4F03-E14F-8824-A53B5FF32E18}">
      <dsp:nvSpPr>
        <dsp:cNvPr id="0" name=""/>
        <dsp:cNvSpPr/>
      </dsp:nvSpPr>
      <dsp:spPr>
        <a:xfrm>
          <a:off x="0" y="2862615"/>
          <a:ext cx="11245932" cy="95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Report Graffiti: </a:t>
          </a:r>
          <a:r>
            <a:rPr lang="en-US" sz="2000" kern="1200" dirty="0">
              <a:hlinkClick xmlns:r="http://schemas.openxmlformats.org/officeDocument/2006/relationships" r:id="rId4"/>
            </a:rPr>
            <a:t>https://sheriff.deschutes.org/community/crime-prevention/reporting-graffiti/</a:t>
          </a:r>
          <a:endParaRPr lang="en-US" sz="2000" kern="1200" dirty="0"/>
        </a:p>
      </dsp:txBody>
      <dsp:txXfrm>
        <a:off x="0" y="2862615"/>
        <a:ext cx="11245932" cy="95420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14AD1-583B-7743-BD61-E3B36BB861C9}" type="datetimeFigureOut">
              <a:rPr lang="en-US" smtClean="0"/>
              <a:t>2021-11-03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2CEFC-45FF-BB43-8692-0AEC087DE0D7}" type="slidenum">
              <a:rPr lang="en-US" smtClean="0"/>
              <a:t>‹#›</a:t>
            </a:fld>
            <a:endParaRPr lang="en-US"/>
          </a:p>
        </p:txBody>
      </p:sp>
    </p:spTree>
    <p:extLst>
      <p:ext uri="{BB962C8B-B14F-4D97-AF65-F5344CB8AC3E}">
        <p14:creationId xmlns:p14="http://schemas.microsoft.com/office/powerpoint/2010/main" val="2690854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Hans will introduce Board members, and mentioning our roles.  Will discuss with him.  Membership applications are currently handled by Board members Janelle Sherlock and Chris Pearson.  I'll mention that we review requests to join ABNA and we send the welcome emails sent to all new members. Chris also is ABNA's representative to the NLA, which is currently addressing NA &amp; NLA membership concerns.</a:t>
            </a:r>
            <a:endParaRPr lang="en-US" dirty="0"/>
          </a:p>
        </p:txBody>
      </p:sp>
      <p:sp>
        <p:nvSpPr>
          <p:cNvPr id="4" name="Slide Number Placeholder 3"/>
          <p:cNvSpPr>
            <a:spLocks noGrp="1"/>
          </p:cNvSpPr>
          <p:nvPr>
            <p:ph type="sldNum" sz="quarter" idx="5"/>
          </p:nvPr>
        </p:nvSpPr>
        <p:spPr/>
        <p:txBody>
          <a:bodyPr/>
          <a:lstStyle/>
          <a:p>
            <a:fld id="{B5C2CEFC-45FF-BB43-8692-0AEC087DE0D7}" type="slidenum">
              <a:rPr lang="en-US" smtClean="0"/>
              <a:t>2</a:t>
            </a:fld>
            <a:endParaRPr lang="en-US"/>
          </a:p>
        </p:txBody>
      </p:sp>
    </p:spTree>
    <p:extLst>
      <p:ext uri="{BB962C8B-B14F-4D97-AF65-F5344CB8AC3E}">
        <p14:creationId xmlns:p14="http://schemas.microsoft.com/office/powerpoint/2010/main" val="1230445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2BD5-7FC2-407C-86DD-A42C57B586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88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2BD5-7FC2-407C-86DD-A42C57B586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534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2BD5-7FC2-407C-86DD-A42C57B586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5513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2BD5-7FC2-407C-86DD-A42C57B586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460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2BD5-7FC2-407C-86DD-A42C57B586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646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2BD5-7FC2-407C-86DD-A42C57B586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884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2BD5-7FC2-407C-86DD-A42C57B586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067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2BD5-7FC2-407C-86DD-A42C57B586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068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2CEFC-45FF-BB43-8692-0AEC087DE0D7}" type="slidenum">
              <a:rPr lang="en-US" smtClean="0"/>
              <a:t>25</a:t>
            </a:fld>
            <a:endParaRPr lang="en-US"/>
          </a:p>
        </p:txBody>
      </p:sp>
    </p:spTree>
    <p:extLst>
      <p:ext uri="{BB962C8B-B14F-4D97-AF65-F5344CB8AC3E}">
        <p14:creationId xmlns:p14="http://schemas.microsoft.com/office/powerpoint/2010/main" val="1296545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2CEFC-45FF-BB43-8692-0AEC087DE0D7}" type="slidenum">
              <a:rPr lang="en-US" smtClean="0"/>
              <a:t>26</a:t>
            </a:fld>
            <a:endParaRPr lang="en-US"/>
          </a:p>
        </p:txBody>
      </p:sp>
    </p:spTree>
    <p:extLst>
      <p:ext uri="{BB962C8B-B14F-4D97-AF65-F5344CB8AC3E}">
        <p14:creationId xmlns:p14="http://schemas.microsoft.com/office/powerpoint/2010/main" val="2336952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2CEFC-45FF-BB43-8692-0AEC087DE0D7}" type="slidenum">
              <a:rPr lang="en-US" smtClean="0"/>
              <a:t>3</a:t>
            </a:fld>
            <a:endParaRPr lang="en-US"/>
          </a:p>
        </p:txBody>
      </p:sp>
    </p:spTree>
    <p:extLst>
      <p:ext uri="{BB962C8B-B14F-4D97-AF65-F5344CB8AC3E}">
        <p14:creationId xmlns:p14="http://schemas.microsoft.com/office/powerpoint/2010/main" val="2907328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2CEFC-45FF-BB43-8692-0AEC087DE0D7}" type="slidenum">
              <a:rPr lang="en-US" smtClean="0"/>
              <a:t>27</a:t>
            </a:fld>
            <a:endParaRPr lang="en-US"/>
          </a:p>
        </p:txBody>
      </p:sp>
    </p:spTree>
    <p:extLst>
      <p:ext uri="{BB962C8B-B14F-4D97-AF65-F5344CB8AC3E}">
        <p14:creationId xmlns:p14="http://schemas.microsoft.com/office/powerpoint/2010/main" val="98141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2CEFC-45FF-BB43-8692-0AEC087DE0D7}" type="slidenum">
              <a:rPr lang="en-US" smtClean="0"/>
              <a:t>4</a:t>
            </a:fld>
            <a:endParaRPr lang="en-US"/>
          </a:p>
        </p:txBody>
      </p:sp>
    </p:spTree>
    <p:extLst>
      <p:ext uri="{BB962C8B-B14F-4D97-AF65-F5344CB8AC3E}">
        <p14:creationId xmlns:p14="http://schemas.microsoft.com/office/powerpoint/2010/main" val="3213498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2CEFC-45FF-BB43-8692-0AEC087DE0D7}" type="slidenum">
              <a:rPr lang="en-US" smtClean="0"/>
              <a:t>5</a:t>
            </a:fld>
            <a:endParaRPr lang="en-US"/>
          </a:p>
        </p:txBody>
      </p:sp>
    </p:spTree>
    <p:extLst>
      <p:ext uri="{BB962C8B-B14F-4D97-AF65-F5344CB8AC3E}">
        <p14:creationId xmlns:p14="http://schemas.microsoft.com/office/powerpoint/2010/main" val="1621890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2CEFC-45FF-BB43-8692-0AEC087DE0D7}" type="slidenum">
              <a:rPr lang="en-US" smtClean="0"/>
              <a:t>7</a:t>
            </a:fld>
            <a:endParaRPr lang="en-US"/>
          </a:p>
        </p:txBody>
      </p:sp>
    </p:spTree>
    <p:extLst>
      <p:ext uri="{BB962C8B-B14F-4D97-AF65-F5344CB8AC3E}">
        <p14:creationId xmlns:p14="http://schemas.microsoft.com/office/powerpoint/2010/main" val="1631323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we include websites for references?  </a:t>
            </a:r>
            <a:r>
              <a:rPr lang="en-US" dirty="0" err="1"/>
              <a:t>Palisch</a:t>
            </a:r>
            <a:r>
              <a:rPr lang="en-US" dirty="0"/>
              <a:t>? </a:t>
            </a:r>
            <a:r>
              <a:rPr lang="en-US" dirty="0" err="1"/>
              <a:t>Saveriversedge.org</a:t>
            </a:r>
            <a:r>
              <a:rPr lang="en-US" dirty="0"/>
              <a:t>? </a:t>
            </a:r>
          </a:p>
        </p:txBody>
      </p:sp>
      <p:sp>
        <p:nvSpPr>
          <p:cNvPr id="4" name="Slide Number Placeholder 3"/>
          <p:cNvSpPr>
            <a:spLocks noGrp="1"/>
          </p:cNvSpPr>
          <p:nvPr>
            <p:ph type="sldNum" sz="quarter" idx="5"/>
          </p:nvPr>
        </p:nvSpPr>
        <p:spPr/>
        <p:txBody>
          <a:bodyPr/>
          <a:lstStyle/>
          <a:p>
            <a:fld id="{B5C2CEFC-45FF-BB43-8692-0AEC087DE0D7}" type="slidenum">
              <a:rPr lang="en-US" smtClean="0"/>
              <a:t>11</a:t>
            </a:fld>
            <a:endParaRPr lang="en-US"/>
          </a:p>
        </p:txBody>
      </p:sp>
    </p:spTree>
    <p:extLst>
      <p:ext uri="{BB962C8B-B14F-4D97-AF65-F5344CB8AC3E}">
        <p14:creationId xmlns:p14="http://schemas.microsoft.com/office/powerpoint/2010/main" val="2526275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2CEFC-45FF-BB43-8692-0AEC087DE0D7}" type="slidenum">
              <a:rPr lang="en-US" smtClean="0"/>
              <a:t>13</a:t>
            </a:fld>
            <a:endParaRPr lang="en-US"/>
          </a:p>
        </p:txBody>
      </p:sp>
    </p:spTree>
    <p:extLst>
      <p:ext uri="{BB962C8B-B14F-4D97-AF65-F5344CB8AC3E}">
        <p14:creationId xmlns:p14="http://schemas.microsoft.com/office/powerpoint/2010/main" val="1889656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2CEFC-45FF-BB43-8692-0AEC087DE0D7}" type="slidenum">
              <a:rPr lang="en-US" smtClean="0"/>
              <a:t>15</a:t>
            </a:fld>
            <a:endParaRPr lang="en-US"/>
          </a:p>
        </p:txBody>
      </p:sp>
    </p:spTree>
    <p:extLst>
      <p:ext uri="{BB962C8B-B14F-4D97-AF65-F5344CB8AC3E}">
        <p14:creationId xmlns:p14="http://schemas.microsoft.com/office/powerpoint/2010/main" val="3139898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2BD5-7FC2-407C-86DD-A42C57B586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4528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t>2021-11-03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338420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pPr/>
              <a:t>2021-11-03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636681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pPr/>
              <a:t>2021-11-03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85286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pPr/>
              <a:t>2021-11-03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5DEF7F31-0B8A-474A-B86C-91F381754329}"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903576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pPr/>
              <a:t>2021-11-03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22093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C28A28C-4C6A-46EA-90C0-4EE0B89CC5C7}" type="datetimeFigureOut">
              <a:rPr lang="en-US" smtClean="0"/>
              <a:pPr/>
              <a:t>2021-11-03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818284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C28A28C-4C6A-46EA-90C0-4EE0B89CC5C7}" type="datetimeFigureOut">
              <a:rPr lang="en-US" smtClean="0"/>
              <a:pPr/>
              <a:t>2021-11-03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083922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t>2021-11-03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8095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8C28A28C-4C6A-46EA-90C0-4EE0B89CC5C7}" type="datetimeFigureOut">
              <a:rPr lang="en-US" smtClean="0"/>
              <a:t>2021-11-03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DEF7F31-0B8A-474A-B86C-91F381754329}" type="slidenum">
              <a:rPr lang="en-US" smtClean="0"/>
              <a:t>‹#›</a:t>
            </a:fld>
            <a:endParaRPr lang="en-US"/>
          </a:p>
        </p:txBody>
      </p:sp>
    </p:spTree>
    <p:extLst>
      <p:ext uri="{BB962C8B-B14F-4D97-AF65-F5344CB8AC3E}">
        <p14:creationId xmlns:p14="http://schemas.microsoft.com/office/powerpoint/2010/main" val="1081087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t>2021-11-03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87369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t>2021-11-03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15002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8A28C-4C6A-46EA-90C0-4EE0B89CC5C7}" type="datetimeFigureOut">
              <a:rPr lang="en-US" smtClean="0"/>
              <a:t>2021-11-03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56078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28A28C-4C6A-46EA-90C0-4EE0B89CC5C7}" type="datetimeFigureOut">
              <a:rPr lang="en-US" smtClean="0"/>
              <a:t>2021-11-03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81102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28A28C-4C6A-46EA-90C0-4EE0B89CC5C7}" type="datetimeFigureOut">
              <a:rPr lang="en-US" smtClean="0"/>
              <a:t>2021-11-03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099480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C28A28C-4C6A-46EA-90C0-4EE0B89CC5C7}" type="datetimeFigureOut">
              <a:rPr lang="en-US" smtClean="0"/>
              <a:t>2021-11-03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26085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t>2021-11-03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11308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pPr/>
              <a:t>2021-11-03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07632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C28A28C-4C6A-46EA-90C0-4EE0B89CC5C7}" type="datetimeFigureOut">
              <a:rPr lang="en-US" smtClean="0"/>
              <a:pPr/>
              <a:t>2021-11-03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124776680"/>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2" Type="http://schemas.openxmlformats.org/officeDocument/2006/relationships/hyperlink" Target="https://cityview.ci.bend.or.us/Portal/Planning/Status?planningId=32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bendoregon.gov/community/land-us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darkskyoregon.org/" TargetMode="External"/><Relationship Id="rId4" Type="http://schemas.openxmlformats.org/officeDocument/2006/relationships/hyperlink" Target="mailto:cathie.flanigan@darksky.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jp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hyperlink" Target="http://www.darkskyoregon.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hyperlink" Target="http://www.darkskyoregon.or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darkskyoregon.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cathie.flanigan@darksky.org" TargetMode="External"/><Relationship Id="rId5" Type="http://schemas.openxmlformats.org/officeDocument/2006/relationships/image" Target="../media/image27.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mailto:board@abnabend.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bendoregon.gov/community/neighborhood-association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E44AD07A-A369-48B1-9476-EF07FAA53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6" name="Rectangle 75">
              <a:extLst>
                <a:ext uri="{FF2B5EF4-FFF2-40B4-BE49-F238E27FC236}">
                  <a16:creationId xmlns:a16="http://schemas.microsoft.com/office/drawing/2014/main" id="{991086F0-AE3D-4C86-99DE-229098348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1F7B0F45-4E18-41D4-BB54-F35403C51B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79" name="Rectangle 78">
            <a:extLst>
              <a:ext uri="{FF2B5EF4-FFF2-40B4-BE49-F238E27FC236}">
                <a16:creationId xmlns:a16="http://schemas.microsoft.com/office/drawing/2014/main" id="{B8F31EF5-7BFE-42A8-A874-E14D5DD46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12987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5CFFD92-54E4-2345-8DB5-47F64C624E2F}"/>
              </a:ext>
            </a:extLst>
          </p:cNvPr>
          <p:cNvSpPr>
            <a:spLocks noGrp="1"/>
          </p:cNvSpPr>
          <p:nvPr>
            <p:ph type="ctrTitle"/>
          </p:nvPr>
        </p:nvSpPr>
        <p:spPr>
          <a:xfrm>
            <a:off x="690908" y="4710483"/>
            <a:ext cx="7284680" cy="940240"/>
          </a:xfrm>
        </p:spPr>
        <p:txBody>
          <a:bodyPr>
            <a:normAutofit/>
          </a:bodyPr>
          <a:lstStyle/>
          <a:p>
            <a:r>
              <a:rPr lang="en-US" sz="4100"/>
              <a:t>General Members’ Meeting	</a:t>
            </a:r>
          </a:p>
        </p:txBody>
      </p:sp>
      <p:sp>
        <p:nvSpPr>
          <p:cNvPr id="3" name="Subtitle 2">
            <a:extLst>
              <a:ext uri="{FF2B5EF4-FFF2-40B4-BE49-F238E27FC236}">
                <a16:creationId xmlns:a16="http://schemas.microsoft.com/office/drawing/2014/main" id="{AE0B34C7-2172-2247-B3C5-0D052E179F97}"/>
              </a:ext>
            </a:extLst>
          </p:cNvPr>
          <p:cNvSpPr>
            <a:spLocks noGrp="1"/>
          </p:cNvSpPr>
          <p:nvPr>
            <p:ph type="subTitle" idx="1"/>
          </p:nvPr>
        </p:nvSpPr>
        <p:spPr>
          <a:xfrm>
            <a:off x="690908" y="5650118"/>
            <a:ext cx="7295335" cy="406566"/>
          </a:xfrm>
        </p:spPr>
        <p:txBody>
          <a:bodyPr>
            <a:normAutofit/>
          </a:bodyPr>
          <a:lstStyle/>
          <a:p>
            <a:r>
              <a:rPr lang="en-US" sz="1800"/>
              <a:t>November 4, 2021</a:t>
            </a:r>
          </a:p>
        </p:txBody>
      </p:sp>
      <p:pic>
        <p:nvPicPr>
          <p:cNvPr id="1030" name="Picture 6" descr="Visible from many parts of Bend, Awbrey Butte offers a taste of the good life in Bend. - DARRIS HURST">
            <a:extLst>
              <a:ext uri="{FF2B5EF4-FFF2-40B4-BE49-F238E27FC236}">
                <a16:creationId xmlns:a16="http://schemas.microsoft.com/office/drawing/2014/main" id="{EB7816BD-7A34-4E45-8C00-13F6E9FC9C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7" b="13797"/>
          <a:stretch/>
        </p:blipFill>
        <p:spPr bwMode="auto">
          <a:xfrm>
            <a:off x="634275" y="640078"/>
            <a:ext cx="7495596" cy="3609141"/>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6" name="Picture 5" descr="A black and white logo&#10;&#10;Description automatically generated with low confidence">
            <a:extLst>
              <a:ext uri="{FF2B5EF4-FFF2-40B4-BE49-F238E27FC236}">
                <a16:creationId xmlns:a16="http://schemas.microsoft.com/office/drawing/2014/main" id="{0FDC1697-627E-964B-A2A8-D6BF2362AEDD}"/>
              </a:ext>
            </a:extLst>
          </p:cNvPr>
          <p:cNvPicPr>
            <a:picLocks noChangeAspect="1"/>
          </p:cNvPicPr>
          <p:nvPr/>
        </p:nvPicPr>
        <p:blipFill rotWithShape="1">
          <a:blip r:embed="rId4"/>
          <a:srcRect l="6624" r="2759" b="-4"/>
          <a:stretch/>
        </p:blipFill>
        <p:spPr>
          <a:xfrm>
            <a:off x="8284162" y="640078"/>
            <a:ext cx="3270387" cy="3609141"/>
          </a:xfrm>
          <a:prstGeom prst="rect">
            <a:avLst/>
          </a:prstGeom>
          <a:ln>
            <a:noFill/>
          </a:ln>
          <a:effectLst>
            <a:outerShdw blurRad="76200" dist="63500" dir="5040000" algn="tl" rotWithShape="0">
              <a:srgbClr val="000000">
                <a:alpha val="41000"/>
              </a:srgbClr>
            </a:outerShdw>
          </a:effectLst>
        </p:spPr>
      </p:pic>
      <p:sp>
        <p:nvSpPr>
          <p:cNvPr id="81" name="Rectangle 80">
            <a:extLst>
              <a:ext uri="{FF2B5EF4-FFF2-40B4-BE49-F238E27FC236}">
                <a16:creationId xmlns:a16="http://schemas.microsoft.com/office/drawing/2014/main" id="{565ED392-7278-4AAA-BC0F-C47497DBC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503" y="4557357"/>
            <a:ext cx="392590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CBBB09EE-90EA-4D35-B0FF-63B6EE97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119287"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0C677B7-3768-43DD-955D-D2BE3B84E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59" y="6210130"/>
            <a:ext cx="3918428"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88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BC78B-04C7-4044-AEB4-F585BB1D0FE1}"/>
              </a:ext>
            </a:extLst>
          </p:cNvPr>
          <p:cNvSpPr>
            <a:spLocks noGrp="1"/>
          </p:cNvSpPr>
          <p:nvPr>
            <p:ph type="title"/>
          </p:nvPr>
        </p:nvSpPr>
        <p:spPr/>
        <p:txBody>
          <a:bodyPr/>
          <a:lstStyle/>
          <a:p>
            <a:r>
              <a:rPr lang="en-US" dirty="0"/>
              <a:t>Land Use</a:t>
            </a:r>
          </a:p>
        </p:txBody>
      </p:sp>
      <p:sp>
        <p:nvSpPr>
          <p:cNvPr id="3" name="Content Placeholder 2">
            <a:extLst>
              <a:ext uri="{FF2B5EF4-FFF2-40B4-BE49-F238E27FC236}">
                <a16:creationId xmlns:a16="http://schemas.microsoft.com/office/drawing/2014/main" id="{7B670381-49D8-0048-98BB-AFF4EACE033E}"/>
              </a:ext>
            </a:extLst>
          </p:cNvPr>
          <p:cNvSpPr>
            <a:spLocks noGrp="1"/>
          </p:cNvSpPr>
          <p:nvPr>
            <p:ph idx="1"/>
          </p:nvPr>
        </p:nvSpPr>
        <p:spPr>
          <a:xfrm>
            <a:off x="172321" y="2368134"/>
            <a:ext cx="9613861" cy="3599316"/>
          </a:xfrm>
        </p:spPr>
        <p:txBody>
          <a:bodyPr/>
          <a:lstStyle/>
          <a:p>
            <a:r>
              <a:rPr lang="en-US" dirty="0"/>
              <a:t>Governed by framework of state laws</a:t>
            </a:r>
          </a:p>
          <a:p>
            <a:r>
              <a:rPr lang="en-US" dirty="0"/>
              <a:t>Development within Urban Growth Boundary </a:t>
            </a:r>
          </a:p>
          <a:p>
            <a:r>
              <a:rPr lang="en-US" dirty="0"/>
              <a:t>Bend is getting denser</a:t>
            </a:r>
          </a:p>
          <a:p>
            <a:r>
              <a:rPr lang="en-US" dirty="0"/>
              <a:t>Growth impacting Awbrey Butte  </a:t>
            </a:r>
          </a:p>
          <a:p>
            <a:endParaRPr lang="en-US" dirty="0"/>
          </a:p>
        </p:txBody>
      </p:sp>
      <p:pic>
        <p:nvPicPr>
          <p:cNvPr id="1028" name="Picture 4" descr="Urban Growth Boundary map showing adopted expansion and opportunity areas">
            <a:extLst>
              <a:ext uri="{FF2B5EF4-FFF2-40B4-BE49-F238E27FC236}">
                <a16:creationId xmlns:a16="http://schemas.microsoft.com/office/drawing/2014/main" id="{3D4BE43C-BDCE-4A45-84B6-95BF814E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2925" y="0"/>
            <a:ext cx="5299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046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A395-858F-3A4C-AD37-FB2E2F9081EE}"/>
              </a:ext>
            </a:extLst>
          </p:cNvPr>
          <p:cNvSpPr>
            <a:spLocks noGrp="1"/>
          </p:cNvSpPr>
          <p:nvPr>
            <p:ph type="title"/>
          </p:nvPr>
        </p:nvSpPr>
        <p:spPr>
          <a:xfrm>
            <a:off x="273132" y="580009"/>
            <a:ext cx="7992094" cy="1326994"/>
          </a:xfrm>
        </p:spPr>
        <p:txBody>
          <a:bodyPr>
            <a:normAutofit/>
          </a:bodyPr>
          <a:lstStyle/>
          <a:p>
            <a:pPr>
              <a:lnSpc>
                <a:spcPct val="100000"/>
              </a:lnSpc>
            </a:pPr>
            <a:r>
              <a:rPr lang="en-US" sz="3000" dirty="0"/>
              <a:t>Rivers Edge Developer Proposal … </a:t>
            </a:r>
            <a:r>
              <a:rPr lang="en-US" sz="3000" i="1" dirty="0"/>
              <a:t>convert golf course into housing</a:t>
            </a:r>
            <a:endParaRPr lang="en-US" sz="3000" dirty="0"/>
          </a:p>
        </p:txBody>
      </p:sp>
      <p:sp>
        <p:nvSpPr>
          <p:cNvPr id="3" name="Content Placeholder 2">
            <a:extLst>
              <a:ext uri="{FF2B5EF4-FFF2-40B4-BE49-F238E27FC236}">
                <a16:creationId xmlns:a16="http://schemas.microsoft.com/office/drawing/2014/main" id="{B65803E5-E562-3A4F-AD5E-74D9E8540CE5}"/>
              </a:ext>
            </a:extLst>
          </p:cNvPr>
          <p:cNvSpPr>
            <a:spLocks noGrp="1"/>
          </p:cNvSpPr>
          <p:nvPr>
            <p:ph idx="1"/>
          </p:nvPr>
        </p:nvSpPr>
        <p:spPr>
          <a:xfrm>
            <a:off x="455860" y="2186942"/>
            <a:ext cx="6159779" cy="4459184"/>
          </a:xfrm>
        </p:spPr>
        <p:txBody>
          <a:bodyPr>
            <a:normAutofit fontScale="92500" lnSpcReduction="10000"/>
          </a:bodyPr>
          <a:lstStyle/>
          <a:p>
            <a:pPr marL="0" indent="0">
              <a:buNone/>
            </a:pPr>
            <a:r>
              <a:rPr lang="en-US" dirty="0"/>
              <a:t>Background:</a:t>
            </a:r>
          </a:p>
          <a:p>
            <a:r>
              <a:rPr lang="en-US" dirty="0"/>
              <a:t>Proposed sale of golf course </a:t>
            </a:r>
          </a:p>
          <a:p>
            <a:r>
              <a:rPr lang="en-US" dirty="0"/>
              <a:t>Lawsuits filed by residents</a:t>
            </a:r>
          </a:p>
          <a:p>
            <a:pPr marL="0" indent="0">
              <a:buNone/>
            </a:pPr>
            <a:endParaRPr lang="en-US" sz="500" dirty="0"/>
          </a:p>
          <a:p>
            <a:pPr marL="0" indent="0">
              <a:buNone/>
            </a:pPr>
            <a:r>
              <a:rPr lang="en-US" dirty="0"/>
              <a:t>Key Concerns:</a:t>
            </a:r>
          </a:p>
          <a:p>
            <a:r>
              <a:rPr lang="en-US" dirty="0"/>
              <a:t>Loss of the golf course</a:t>
            </a:r>
          </a:p>
          <a:p>
            <a:r>
              <a:rPr lang="en-US" dirty="0"/>
              <a:t>372 </a:t>
            </a:r>
            <a:r>
              <a:rPr lang="en-US" dirty="0" err="1"/>
              <a:t>add’l</a:t>
            </a:r>
            <a:r>
              <a:rPr lang="en-US" dirty="0"/>
              <a:t> homes</a:t>
            </a:r>
          </a:p>
          <a:p>
            <a:r>
              <a:rPr lang="en-US" dirty="0"/>
              <a:t>Traffic impact </a:t>
            </a:r>
          </a:p>
          <a:p>
            <a:pPr marL="0" indent="0">
              <a:buNone/>
            </a:pPr>
            <a:endParaRPr lang="en-US" sz="600" dirty="0"/>
          </a:p>
          <a:p>
            <a:pPr marL="0" indent="0">
              <a:buNone/>
            </a:pPr>
            <a:r>
              <a:rPr lang="en-US" dirty="0"/>
              <a:t>Lawsuit Status:</a:t>
            </a:r>
          </a:p>
          <a:p>
            <a:r>
              <a:rPr lang="en-US" dirty="0"/>
              <a:t>Settlement reached w/ Wayne Purcell</a:t>
            </a:r>
          </a:p>
          <a:p>
            <a:r>
              <a:rPr lang="en-US" dirty="0"/>
              <a:t>Opportunity to preserve golf course</a:t>
            </a:r>
          </a:p>
          <a:p>
            <a:endParaRPr lang="en-US" dirty="0"/>
          </a:p>
        </p:txBody>
      </p:sp>
      <p:pic>
        <p:nvPicPr>
          <p:cNvPr id="5" name="Picture 4" descr="A picture containing text, tree, outdoor, sign&#10;&#10;Description automatically generated">
            <a:extLst>
              <a:ext uri="{FF2B5EF4-FFF2-40B4-BE49-F238E27FC236}">
                <a16:creationId xmlns:a16="http://schemas.microsoft.com/office/drawing/2014/main" id="{7B916C90-D07E-3C44-A496-050EDF8241B6}"/>
              </a:ext>
            </a:extLst>
          </p:cNvPr>
          <p:cNvPicPr>
            <a:picLocks noChangeAspect="1"/>
          </p:cNvPicPr>
          <p:nvPr/>
        </p:nvPicPr>
        <p:blipFill rotWithShape="1">
          <a:blip r:embed="rId3"/>
          <a:srcRect l="14025" r="12940" b="1"/>
          <a:stretch/>
        </p:blipFill>
        <p:spPr>
          <a:xfrm rot="5400000">
            <a:off x="8702537" y="-46294"/>
            <a:ext cx="3443176" cy="3535749"/>
          </a:xfrm>
          <a:prstGeom prst="rect">
            <a:avLst/>
          </a:prstGeom>
        </p:spPr>
      </p:pic>
      <p:pic>
        <p:nvPicPr>
          <p:cNvPr id="7" name="Picture 6" descr="A picture containing grass, outdoor, sky, house&#10;&#10;Description automatically generated">
            <a:extLst>
              <a:ext uri="{FF2B5EF4-FFF2-40B4-BE49-F238E27FC236}">
                <a16:creationId xmlns:a16="http://schemas.microsoft.com/office/drawing/2014/main" id="{34952E17-39A8-044A-B981-B15D5CBCADFF}"/>
              </a:ext>
            </a:extLst>
          </p:cNvPr>
          <p:cNvPicPr>
            <a:picLocks noChangeAspect="1"/>
          </p:cNvPicPr>
          <p:nvPr/>
        </p:nvPicPr>
        <p:blipFill rotWithShape="1">
          <a:blip r:embed="rId4"/>
          <a:srcRect r="22462" b="4"/>
          <a:stretch/>
        </p:blipFill>
        <p:spPr>
          <a:xfrm>
            <a:off x="8656251" y="3438144"/>
            <a:ext cx="3535749" cy="3419856"/>
          </a:xfrm>
          <a:prstGeom prst="rect">
            <a:avLst/>
          </a:prstGeom>
        </p:spPr>
      </p:pic>
    </p:spTree>
    <p:extLst>
      <p:ext uri="{BB962C8B-B14F-4D97-AF65-F5344CB8AC3E}">
        <p14:creationId xmlns:p14="http://schemas.microsoft.com/office/powerpoint/2010/main" val="63812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F35A-FDB3-8F40-AD14-33ADC6D8D40D}"/>
              </a:ext>
            </a:extLst>
          </p:cNvPr>
          <p:cNvSpPr>
            <a:spLocks noGrp="1"/>
          </p:cNvSpPr>
          <p:nvPr>
            <p:ph type="title"/>
          </p:nvPr>
        </p:nvSpPr>
        <p:spPr/>
        <p:txBody>
          <a:bodyPr/>
          <a:lstStyle/>
          <a:p>
            <a:r>
              <a:rPr lang="en-US" dirty="0"/>
              <a:t>Compass Corner Development…intersection of Awbrey Road &amp; Mt. Washington</a:t>
            </a:r>
          </a:p>
        </p:txBody>
      </p:sp>
      <p:sp>
        <p:nvSpPr>
          <p:cNvPr id="3" name="Content Placeholder 2">
            <a:extLst>
              <a:ext uri="{FF2B5EF4-FFF2-40B4-BE49-F238E27FC236}">
                <a16:creationId xmlns:a16="http://schemas.microsoft.com/office/drawing/2014/main" id="{F2AC8EFE-8FCA-7C49-A2BE-105B12B2CED9}"/>
              </a:ext>
            </a:extLst>
          </p:cNvPr>
          <p:cNvSpPr>
            <a:spLocks noGrp="1"/>
          </p:cNvSpPr>
          <p:nvPr>
            <p:ph idx="1"/>
          </p:nvPr>
        </p:nvSpPr>
        <p:spPr>
          <a:xfrm>
            <a:off x="680321" y="2185639"/>
            <a:ext cx="11278131" cy="4500169"/>
          </a:xfrm>
        </p:spPr>
        <p:txBody>
          <a:bodyPr>
            <a:normAutofit/>
          </a:bodyPr>
          <a:lstStyle/>
          <a:p>
            <a:pPr marL="0" indent="0">
              <a:buNone/>
            </a:pPr>
            <a:r>
              <a:rPr lang="en-US" dirty="0"/>
              <a:t>Pre-Application Filing:</a:t>
            </a:r>
          </a:p>
          <a:p>
            <a:r>
              <a:rPr lang="en-US" dirty="0"/>
              <a:t>2 separate, adjacent buildings, 3/4 floors each</a:t>
            </a:r>
          </a:p>
          <a:p>
            <a:r>
              <a:rPr lang="en-US" dirty="0"/>
              <a:t>Retail space on ground floor  </a:t>
            </a:r>
          </a:p>
          <a:p>
            <a:r>
              <a:rPr lang="en-US" dirty="0"/>
              <a:t>Upper floors to contain approximately 63 apartments, with 1 level of underground parking</a:t>
            </a:r>
          </a:p>
          <a:p>
            <a:pPr marL="0" indent="0">
              <a:buNone/>
            </a:pPr>
            <a:endParaRPr lang="en-US" dirty="0"/>
          </a:p>
          <a:p>
            <a:pPr marL="0" indent="0">
              <a:buNone/>
            </a:pPr>
            <a:r>
              <a:rPr lang="en-US" dirty="0"/>
              <a:t>More Information: </a:t>
            </a:r>
          </a:p>
          <a:p>
            <a:r>
              <a:rPr lang="en-US" dirty="0"/>
              <a:t>Neighborhood meeting November or December, TBD</a:t>
            </a:r>
          </a:p>
          <a:p>
            <a:r>
              <a:rPr lang="en-US" dirty="0">
                <a:hlinkClick r:id="rId2"/>
              </a:rPr>
              <a:t>https://cityview.ci.bend.or.us/Portal/Planning/Status?planningId=322</a:t>
            </a:r>
            <a:r>
              <a:rPr lang="en-US" dirty="0"/>
              <a:t>, Project Code # PLPRE20210027</a:t>
            </a:r>
          </a:p>
        </p:txBody>
      </p:sp>
    </p:spTree>
    <p:extLst>
      <p:ext uri="{BB962C8B-B14F-4D97-AF65-F5344CB8AC3E}">
        <p14:creationId xmlns:p14="http://schemas.microsoft.com/office/powerpoint/2010/main" val="2740470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83A8-8761-EC40-ADFE-3407461C75D1}"/>
              </a:ext>
            </a:extLst>
          </p:cNvPr>
          <p:cNvSpPr>
            <a:spLocks noGrp="1"/>
          </p:cNvSpPr>
          <p:nvPr>
            <p:ph type="title"/>
          </p:nvPr>
        </p:nvSpPr>
        <p:spPr>
          <a:xfrm>
            <a:off x="225631" y="501604"/>
            <a:ext cx="4785755" cy="1507375"/>
          </a:xfrm>
        </p:spPr>
        <p:txBody>
          <a:bodyPr>
            <a:normAutofit/>
          </a:bodyPr>
          <a:lstStyle/>
          <a:p>
            <a:pPr>
              <a:lnSpc>
                <a:spcPct val="100000"/>
              </a:lnSpc>
            </a:pPr>
            <a:r>
              <a:rPr lang="en-US" sz="2000" dirty="0"/>
              <a:t>Proposed West View Subdivision off Glassow Road … </a:t>
            </a:r>
            <a:r>
              <a:rPr lang="en-US" sz="2000" i="1" dirty="0"/>
              <a:t>construct 42 duplexes, triplexes, quads</a:t>
            </a:r>
            <a:endParaRPr lang="en-US" sz="2000" dirty="0"/>
          </a:p>
        </p:txBody>
      </p:sp>
      <p:sp>
        <p:nvSpPr>
          <p:cNvPr id="3" name="Content Placeholder 2">
            <a:extLst>
              <a:ext uri="{FF2B5EF4-FFF2-40B4-BE49-F238E27FC236}">
                <a16:creationId xmlns:a16="http://schemas.microsoft.com/office/drawing/2014/main" id="{8E41A6AA-C1D1-2B4F-A211-19038245DB3D}"/>
              </a:ext>
            </a:extLst>
          </p:cNvPr>
          <p:cNvSpPr>
            <a:spLocks noGrp="1"/>
          </p:cNvSpPr>
          <p:nvPr>
            <p:ph idx="1"/>
          </p:nvPr>
        </p:nvSpPr>
        <p:spPr>
          <a:xfrm>
            <a:off x="543035" y="2261062"/>
            <a:ext cx="4358244" cy="4187240"/>
          </a:xfrm>
        </p:spPr>
        <p:txBody>
          <a:bodyPr>
            <a:normAutofit fontScale="92500" lnSpcReduction="20000"/>
          </a:bodyPr>
          <a:lstStyle/>
          <a:p>
            <a:pPr marL="0" indent="0">
              <a:lnSpc>
                <a:spcPct val="110000"/>
              </a:lnSpc>
              <a:buNone/>
            </a:pPr>
            <a:r>
              <a:rPr lang="en-US" sz="1800" dirty="0"/>
              <a:t>Background:</a:t>
            </a:r>
          </a:p>
          <a:p>
            <a:pPr>
              <a:lnSpc>
                <a:spcPct val="110000"/>
              </a:lnSpc>
            </a:pPr>
            <a:r>
              <a:rPr lang="en-US" sz="1800" dirty="0"/>
              <a:t>Single-family home on large lots </a:t>
            </a:r>
          </a:p>
          <a:p>
            <a:pPr>
              <a:lnSpc>
                <a:spcPct val="110000"/>
              </a:lnSpc>
            </a:pPr>
            <a:r>
              <a:rPr lang="en-US" sz="1800" dirty="0"/>
              <a:t>Neighbors accept development, but should be single-family units</a:t>
            </a:r>
          </a:p>
          <a:p>
            <a:pPr>
              <a:lnSpc>
                <a:spcPct val="110000"/>
              </a:lnSpc>
            </a:pPr>
            <a:r>
              <a:rPr lang="en-US" sz="1800" dirty="0"/>
              <a:t>Steep road grades</a:t>
            </a:r>
          </a:p>
          <a:p>
            <a:pPr>
              <a:lnSpc>
                <a:spcPct val="110000"/>
              </a:lnSpc>
            </a:pPr>
            <a:r>
              <a:rPr lang="en-US" sz="1800" dirty="0"/>
              <a:t>Petition sent to City Council / Planning Commission - - No Response</a:t>
            </a:r>
          </a:p>
          <a:p>
            <a:pPr marL="0" indent="0">
              <a:lnSpc>
                <a:spcPct val="110000"/>
              </a:lnSpc>
              <a:buNone/>
            </a:pPr>
            <a:endParaRPr lang="en-US" sz="1800" dirty="0"/>
          </a:p>
          <a:p>
            <a:pPr marL="0" indent="0">
              <a:lnSpc>
                <a:spcPct val="110000"/>
              </a:lnSpc>
              <a:buNone/>
            </a:pPr>
            <a:r>
              <a:rPr lang="en-US" sz="1800" dirty="0"/>
              <a:t>Key Concerns:</a:t>
            </a:r>
          </a:p>
          <a:p>
            <a:pPr>
              <a:lnSpc>
                <a:spcPct val="110000"/>
              </a:lnSpc>
            </a:pPr>
            <a:r>
              <a:rPr lang="en-US" sz="1800" dirty="0"/>
              <a:t>Loss of neighborhood character</a:t>
            </a:r>
          </a:p>
          <a:p>
            <a:pPr>
              <a:lnSpc>
                <a:spcPct val="110000"/>
              </a:lnSpc>
            </a:pPr>
            <a:r>
              <a:rPr lang="en-US" sz="1800" dirty="0"/>
              <a:t>Density issues</a:t>
            </a:r>
          </a:p>
          <a:p>
            <a:pPr>
              <a:lnSpc>
                <a:spcPct val="110000"/>
              </a:lnSpc>
            </a:pPr>
            <a:r>
              <a:rPr lang="en-US" sz="1800" dirty="0"/>
              <a:t>Traffic impact / safety</a:t>
            </a:r>
          </a:p>
          <a:p>
            <a:pPr>
              <a:lnSpc>
                <a:spcPct val="110000"/>
              </a:lnSpc>
            </a:pPr>
            <a:endParaRPr lang="en-US" sz="1800" dirty="0"/>
          </a:p>
        </p:txBody>
      </p:sp>
      <p:pic>
        <p:nvPicPr>
          <p:cNvPr id="5" name="Picture 4" descr="A dirt road with trees on either side of it&#10;&#10;Description automatically generated with low confidence">
            <a:extLst>
              <a:ext uri="{FF2B5EF4-FFF2-40B4-BE49-F238E27FC236}">
                <a16:creationId xmlns:a16="http://schemas.microsoft.com/office/drawing/2014/main" id="{051A9940-3D3E-CE44-A0F5-CF67B385002A}"/>
              </a:ext>
            </a:extLst>
          </p:cNvPr>
          <p:cNvPicPr>
            <a:picLocks noChangeAspect="1"/>
          </p:cNvPicPr>
          <p:nvPr/>
        </p:nvPicPr>
        <p:blipFill rotWithShape="1">
          <a:blip r:embed="rId3"/>
          <a:srcRect l="15908" r="7613" b="3"/>
          <a:stretch/>
        </p:blipFill>
        <p:spPr>
          <a:xfrm>
            <a:off x="5236253" y="2"/>
            <a:ext cx="3485035" cy="3417501"/>
          </a:xfrm>
          <a:prstGeom prst="rect">
            <a:avLst/>
          </a:prstGeom>
        </p:spPr>
      </p:pic>
      <p:pic>
        <p:nvPicPr>
          <p:cNvPr id="7" name="Picture 6" descr="A picture containing sky, tree, outdoor, plant&#10;&#10;Description automatically generated">
            <a:extLst>
              <a:ext uri="{FF2B5EF4-FFF2-40B4-BE49-F238E27FC236}">
                <a16:creationId xmlns:a16="http://schemas.microsoft.com/office/drawing/2014/main" id="{CA293511-D3F6-DC4D-AC5C-95183A76F833}"/>
              </a:ext>
            </a:extLst>
          </p:cNvPr>
          <p:cNvPicPr>
            <a:picLocks noChangeAspect="1"/>
          </p:cNvPicPr>
          <p:nvPr/>
        </p:nvPicPr>
        <p:blipFill rotWithShape="1">
          <a:blip r:embed="rId4"/>
          <a:srcRect l="1506" r="22308" b="1"/>
          <a:stretch/>
        </p:blipFill>
        <p:spPr>
          <a:xfrm>
            <a:off x="8721282" y="825"/>
            <a:ext cx="3470718" cy="3416676"/>
          </a:xfrm>
          <a:prstGeom prst="rect">
            <a:avLst/>
          </a:prstGeom>
        </p:spPr>
      </p:pic>
      <p:pic>
        <p:nvPicPr>
          <p:cNvPr id="11" name="Picture 10" descr="A picture containing sky, outdoor, tree, plant&#10;&#10;Description automatically generated">
            <a:extLst>
              <a:ext uri="{FF2B5EF4-FFF2-40B4-BE49-F238E27FC236}">
                <a16:creationId xmlns:a16="http://schemas.microsoft.com/office/drawing/2014/main" id="{4888ACB0-7714-AE49-8A77-84259099C07E}"/>
              </a:ext>
            </a:extLst>
          </p:cNvPr>
          <p:cNvPicPr>
            <a:picLocks noChangeAspect="1"/>
          </p:cNvPicPr>
          <p:nvPr/>
        </p:nvPicPr>
        <p:blipFill rotWithShape="1">
          <a:blip r:embed="rId5"/>
          <a:srcRect t="28852" b="5173"/>
          <a:stretch/>
        </p:blipFill>
        <p:spPr>
          <a:xfrm>
            <a:off x="5236240" y="3416671"/>
            <a:ext cx="6954774" cy="3441324"/>
          </a:xfrm>
          <a:custGeom>
            <a:avLst/>
            <a:gdLst/>
            <a:ahLst/>
            <a:cxnLst/>
            <a:rect l="l" t="t" r="r" b="b"/>
            <a:pathLst>
              <a:path w="6954774" h="3441324">
                <a:moveTo>
                  <a:pt x="3475532" y="0"/>
                </a:moveTo>
                <a:cubicBezTo>
                  <a:pt x="5337543" y="0"/>
                  <a:pt x="6858018" y="1462288"/>
                  <a:pt x="6951230" y="3301134"/>
                </a:cubicBezTo>
                <a:lnTo>
                  <a:pt x="6954774" y="3441324"/>
                </a:lnTo>
                <a:lnTo>
                  <a:pt x="0" y="3441324"/>
                </a:lnTo>
                <a:lnTo>
                  <a:pt x="0" y="3298957"/>
                </a:lnTo>
                <a:lnTo>
                  <a:pt x="13274" y="3124393"/>
                </a:lnTo>
                <a:cubicBezTo>
                  <a:pt x="191497" y="1369468"/>
                  <a:pt x="1673586" y="0"/>
                  <a:pt x="3475532" y="0"/>
                </a:cubicBezTo>
                <a:close/>
              </a:path>
            </a:pathLst>
          </a:custGeom>
        </p:spPr>
      </p:pic>
    </p:spTree>
    <p:extLst>
      <p:ext uri="{BB962C8B-B14F-4D97-AF65-F5344CB8AC3E}">
        <p14:creationId xmlns:p14="http://schemas.microsoft.com/office/powerpoint/2010/main" val="1533069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8E76-6E7B-FE44-AE1A-38C19B341ED6}"/>
              </a:ext>
            </a:extLst>
          </p:cNvPr>
          <p:cNvSpPr>
            <a:spLocks noGrp="1"/>
          </p:cNvSpPr>
          <p:nvPr>
            <p:ph type="title"/>
          </p:nvPr>
        </p:nvSpPr>
        <p:spPr/>
        <p:txBody>
          <a:bodyPr>
            <a:normAutofit/>
          </a:bodyPr>
          <a:lstStyle/>
          <a:p>
            <a:r>
              <a:rPr lang="en-US"/>
              <a:t>HB 2001 </a:t>
            </a:r>
            <a:r>
              <a:rPr lang="en-US" i="1"/>
              <a:t>…designed to increase Middle Housing, but implementation is problematic</a:t>
            </a:r>
            <a:endParaRPr lang="en-US" i="1" dirty="0"/>
          </a:p>
        </p:txBody>
      </p:sp>
      <p:sp>
        <p:nvSpPr>
          <p:cNvPr id="3" name="Content Placeholder 2">
            <a:extLst>
              <a:ext uri="{FF2B5EF4-FFF2-40B4-BE49-F238E27FC236}">
                <a16:creationId xmlns:a16="http://schemas.microsoft.com/office/drawing/2014/main" id="{F16A9140-B253-1147-8107-192AC89243D7}"/>
              </a:ext>
            </a:extLst>
          </p:cNvPr>
          <p:cNvSpPr>
            <a:spLocks noGrp="1"/>
          </p:cNvSpPr>
          <p:nvPr>
            <p:ph idx="1"/>
          </p:nvPr>
        </p:nvSpPr>
        <p:spPr/>
        <p:txBody>
          <a:bodyPr>
            <a:normAutofit lnSpcReduction="10000"/>
          </a:bodyPr>
          <a:lstStyle/>
          <a:p>
            <a:r>
              <a:rPr lang="en-US" dirty="0"/>
              <a:t>SF Residential must allow duplexes, triplexes, quads, cottage clusters</a:t>
            </a:r>
          </a:p>
          <a:p>
            <a:r>
              <a:rPr lang="en-US" dirty="0"/>
              <a:t>Education &amp; input limited vs. other cities</a:t>
            </a:r>
          </a:p>
          <a:p>
            <a:r>
              <a:rPr lang="en-US" dirty="0"/>
              <a:t>NLA requested more public outreach; no response rec’d</a:t>
            </a:r>
          </a:p>
          <a:p>
            <a:r>
              <a:rPr lang="en-US" dirty="0"/>
              <a:t>Some code changes are problematic e.g., reduction/elimination of off-street parking requirements</a:t>
            </a:r>
          </a:p>
          <a:p>
            <a:r>
              <a:rPr lang="en-US" dirty="0"/>
              <a:t>City Council passed proposed code changes.  </a:t>
            </a:r>
          </a:p>
          <a:p>
            <a:r>
              <a:rPr lang="en-US" dirty="0"/>
              <a:t>Changes to Bend Development Plan &amp; Comprehensive Plan effective Nov 5</a:t>
            </a:r>
          </a:p>
          <a:p>
            <a:pPr marL="0" indent="0">
              <a:buNone/>
            </a:pPr>
            <a:endParaRPr lang="en-US" dirty="0"/>
          </a:p>
        </p:txBody>
      </p:sp>
    </p:spTree>
    <p:extLst>
      <p:ext uri="{BB962C8B-B14F-4D97-AF65-F5344CB8AC3E}">
        <p14:creationId xmlns:p14="http://schemas.microsoft.com/office/powerpoint/2010/main" val="327873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F44A1-FB07-9F43-BE19-30F68D89E369}"/>
              </a:ext>
            </a:extLst>
          </p:cNvPr>
          <p:cNvSpPr>
            <a:spLocks noGrp="1"/>
          </p:cNvSpPr>
          <p:nvPr>
            <p:ph type="title"/>
          </p:nvPr>
        </p:nvSpPr>
        <p:spPr>
          <a:xfrm>
            <a:off x="367959" y="756458"/>
            <a:ext cx="4140096" cy="1507375"/>
          </a:xfrm>
        </p:spPr>
        <p:txBody>
          <a:bodyPr>
            <a:normAutofit/>
          </a:bodyPr>
          <a:lstStyle/>
          <a:p>
            <a:r>
              <a:rPr lang="en-US" dirty="0"/>
              <a:t>Land Use Resource Guide</a:t>
            </a:r>
          </a:p>
        </p:txBody>
      </p:sp>
      <p:sp>
        <p:nvSpPr>
          <p:cNvPr id="3" name="Content Placeholder 2">
            <a:extLst>
              <a:ext uri="{FF2B5EF4-FFF2-40B4-BE49-F238E27FC236}">
                <a16:creationId xmlns:a16="http://schemas.microsoft.com/office/drawing/2014/main" id="{3DE19426-AD91-1640-8507-FAA61E248594}"/>
              </a:ext>
            </a:extLst>
          </p:cNvPr>
          <p:cNvSpPr>
            <a:spLocks noGrp="1"/>
          </p:cNvSpPr>
          <p:nvPr>
            <p:ph idx="1"/>
          </p:nvPr>
        </p:nvSpPr>
        <p:spPr>
          <a:xfrm>
            <a:off x="346834" y="2427316"/>
            <a:ext cx="4870626" cy="3816372"/>
          </a:xfrm>
        </p:spPr>
        <p:txBody>
          <a:bodyPr>
            <a:normAutofit fontScale="92500" lnSpcReduction="10000"/>
          </a:bodyPr>
          <a:lstStyle/>
          <a:p>
            <a:pPr>
              <a:lnSpc>
                <a:spcPct val="110000"/>
              </a:lnSpc>
            </a:pPr>
            <a:r>
              <a:rPr lang="en-US" dirty="0"/>
              <a:t>Development &amp; activities allowed in Bend</a:t>
            </a:r>
          </a:p>
          <a:p>
            <a:pPr>
              <a:lnSpc>
                <a:spcPct val="110000"/>
              </a:lnSpc>
            </a:pPr>
            <a:r>
              <a:rPr lang="en-US" dirty="0"/>
              <a:t>Helps navigate processes &amp; procedures</a:t>
            </a:r>
          </a:p>
          <a:p>
            <a:pPr>
              <a:lnSpc>
                <a:spcPct val="110000"/>
              </a:lnSpc>
            </a:pPr>
            <a:r>
              <a:rPr lang="en-US" dirty="0"/>
              <a:t>Guide is housed on City Website: </a:t>
            </a:r>
            <a:r>
              <a:rPr lang="en-US" dirty="0">
                <a:hlinkClick r:id="rId3"/>
              </a:rPr>
              <a:t>https://www.bendoregon.gov/community/land-use</a:t>
            </a:r>
            <a:r>
              <a:rPr lang="en-US" dirty="0"/>
              <a:t> </a:t>
            </a:r>
          </a:p>
          <a:p>
            <a:pPr marL="0" indent="0">
              <a:lnSpc>
                <a:spcPct val="110000"/>
              </a:lnSpc>
              <a:buNone/>
            </a:pPr>
            <a:endParaRPr lang="en-US" dirty="0"/>
          </a:p>
          <a:p>
            <a:pPr marL="0" indent="0" algn="ctr">
              <a:lnSpc>
                <a:spcPct val="110000"/>
              </a:lnSpc>
              <a:buNone/>
            </a:pPr>
            <a:r>
              <a:rPr lang="en-US" i="1" dirty="0"/>
              <a:t>Take A Minute To Check It Out</a:t>
            </a:r>
          </a:p>
          <a:p>
            <a:pPr>
              <a:lnSpc>
                <a:spcPct val="110000"/>
              </a:lnSpc>
            </a:pPr>
            <a:endParaRPr lang="en-US" sz="1400" dirty="0"/>
          </a:p>
        </p:txBody>
      </p:sp>
      <p:pic>
        <p:nvPicPr>
          <p:cNvPr id="5" name="Picture 4" descr="Graphical user interface, text, website&#10;&#10;Description automatically generated">
            <a:extLst>
              <a:ext uri="{FF2B5EF4-FFF2-40B4-BE49-F238E27FC236}">
                <a16:creationId xmlns:a16="http://schemas.microsoft.com/office/drawing/2014/main" id="{A9CA2220-BFED-F74A-9902-8F7DCA19528F}"/>
              </a:ext>
            </a:extLst>
          </p:cNvPr>
          <p:cNvPicPr>
            <a:picLocks noChangeAspect="1"/>
          </p:cNvPicPr>
          <p:nvPr/>
        </p:nvPicPr>
        <p:blipFill rotWithShape="1">
          <a:blip r:embed="rId4"/>
          <a:srcRect l="24630" r="24487"/>
          <a:stretch/>
        </p:blipFill>
        <p:spPr>
          <a:xfrm>
            <a:off x="5386041" y="614311"/>
            <a:ext cx="5092308" cy="5629377"/>
          </a:xfrm>
          <a:prstGeom prst="rect">
            <a:avLst/>
          </a:prstGeom>
        </p:spPr>
      </p:pic>
    </p:spTree>
    <p:extLst>
      <p:ext uri="{BB962C8B-B14F-4D97-AF65-F5344CB8AC3E}">
        <p14:creationId xmlns:p14="http://schemas.microsoft.com/office/powerpoint/2010/main" val="2762478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6E9CF87-AB54-4177-BA47-C156C47F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6458" y="5567664"/>
            <a:ext cx="1917965" cy="1124174"/>
          </a:xfrm>
          <a:prstGeom prst="rect">
            <a:avLst/>
          </a:prstGeom>
        </p:spPr>
      </p:pic>
      <p:sp>
        <p:nvSpPr>
          <p:cNvPr id="7" name="Title 6">
            <a:extLst>
              <a:ext uri="{FF2B5EF4-FFF2-40B4-BE49-F238E27FC236}">
                <a16:creationId xmlns:a16="http://schemas.microsoft.com/office/drawing/2014/main" id="{B4E83C54-1178-43CC-BC72-8164B0EE4B84}"/>
              </a:ext>
            </a:extLst>
          </p:cNvPr>
          <p:cNvSpPr>
            <a:spLocks noGrp="1"/>
          </p:cNvSpPr>
          <p:nvPr>
            <p:ph type="title"/>
          </p:nvPr>
        </p:nvSpPr>
        <p:spPr>
          <a:xfrm>
            <a:off x="555286" y="4804188"/>
            <a:ext cx="6115652" cy="1325563"/>
          </a:xfrm>
        </p:spPr>
        <p:txBody>
          <a:bodyPr>
            <a:noAutofit/>
          </a:bodyPr>
          <a:lstStyle/>
          <a:p>
            <a:r>
              <a:rPr lang="en-US" sz="2800" dirty="0"/>
              <a:t>Cathie Flanigan, MBA</a:t>
            </a:r>
            <a:br>
              <a:rPr lang="en-US" sz="2800" dirty="0"/>
            </a:br>
            <a:r>
              <a:rPr lang="en-US" sz="2000" dirty="0"/>
              <a:t>Treasurer, Oregon Chapter of </a:t>
            </a:r>
            <a:br>
              <a:rPr lang="en-US" sz="2000" dirty="0"/>
            </a:br>
            <a:r>
              <a:rPr lang="en-US" sz="2000" dirty="0"/>
              <a:t>International Dark-Sky Association</a:t>
            </a:r>
            <a:br>
              <a:rPr lang="en-US" sz="2000" dirty="0"/>
            </a:br>
            <a:r>
              <a:rPr lang="en-US" sz="2000" dirty="0">
                <a:hlinkClick r:id="rId4"/>
              </a:rPr>
              <a:t>cathie.flanigan@darksky.org</a:t>
            </a:r>
            <a:br>
              <a:rPr lang="en-US" sz="2000" dirty="0"/>
            </a:br>
            <a:r>
              <a:rPr lang="en-US" sz="2000" dirty="0">
                <a:hlinkClick r:id="rId5"/>
              </a:rPr>
              <a:t>www.darkskyoregon.org</a:t>
            </a:r>
            <a:r>
              <a:rPr lang="en-US" sz="2800" dirty="0"/>
              <a:t> </a:t>
            </a:r>
            <a:endParaRPr lang="en-US" dirty="0"/>
          </a:p>
        </p:txBody>
      </p:sp>
      <p:sp>
        <p:nvSpPr>
          <p:cNvPr id="14" name="TextBox 13">
            <a:extLst>
              <a:ext uri="{FF2B5EF4-FFF2-40B4-BE49-F238E27FC236}">
                <a16:creationId xmlns:a16="http://schemas.microsoft.com/office/drawing/2014/main" id="{3126A15B-1576-4C3E-A354-C053C899E7D0}"/>
              </a:ext>
            </a:extLst>
          </p:cNvPr>
          <p:cNvSpPr txBox="1"/>
          <p:nvPr/>
        </p:nvSpPr>
        <p:spPr>
          <a:xfrm>
            <a:off x="922421" y="1011620"/>
            <a:ext cx="8719055" cy="1754326"/>
          </a:xfrm>
          <a:prstGeom prst="rect">
            <a:avLst/>
          </a:prstGeom>
          <a:noFill/>
        </p:spPr>
        <p:txBody>
          <a:bodyPr wrap="none" rtlCol="0">
            <a:spAutoFit/>
          </a:bodyPr>
          <a:lstStyle/>
          <a:p>
            <a:r>
              <a:rPr lang="en-US" sz="5400" dirty="0">
                <a:latin typeface="+mj-lt"/>
              </a:rPr>
              <a:t>Light Pollution?</a:t>
            </a:r>
          </a:p>
          <a:p>
            <a:pPr algn="ctr"/>
            <a:r>
              <a:rPr lang="en-US" sz="5400" dirty="0">
                <a:latin typeface="+mj-lt"/>
              </a:rPr>
              <a:t>Updates for Central Oregon</a:t>
            </a:r>
          </a:p>
        </p:txBody>
      </p:sp>
    </p:spTree>
    <p:extLst>
      <p:ext uri="{BB962C8B-B14F-4D97-AF65-F5344CB8AC3E}">
        <p14:creationId xmlns:p14="http://schemas.microsoft.com/office/powerpoint/2010/main" val="2710550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956507-4A11-4ECA-A956-D079328F00C9}"/>
              </a:ext>
            </a:extLst>
          </p:cNvPr>
          <p:cNvGrpSpPr/>
          <p:nvPr/>
        </p:nvGrpSpPr>
        <p:grpSpPr>
          <a:xfrm>
            <a:off x="3506" y="46980"/>
            <a:ext cx="12165113" cy="6644858"/>
            <a:chOff x="3506" y="46980"/>
            <a:chExt cx="12165113" cy="6644858"/>
          </a:xfrm>
        </p:grpSpPr>
        <p:sp>
          <p:nvSpPr>
            <p:cNvPr id="6" name="TextBox 5">
              <a:extLst>
                <a:ext uri="{FF2B5EF4-FFF2-40B4-BE49-F238E27FC236}">
                  <a16:creationId xmlns:a16="http://schemas.microsoft.com/office/drawing/2014/main" id="{DE8A2721-F1C8-47BA-98D5-3AB49BCE351D}"/>
                </a:ext>
              </a:extLst>
            </p:cNvPr>
            <p:cNvSpPr txBox="1"/>
            <p:nvPr/>
          </p:nvSpPr>
          <p:spPr>
            <a:xfrm>
              <a:off x="1123739" y="46980"/>
              <a:ext cx="9699643" cy="461665"/>
            </a:xfrm>
            <a:prstGeom prst="rect">
              <a:avLst/>
            </a:prstGeom>
            <a:noFill/>
          </p:spPr>
          <p:txBody>
            <a:bodyPr wrap="none" rtlCol="0">
              <a:spAutoFit/>
            </a:bodyPr>
            <a:lstStyle/>
            <a:p>
              <a:pPr algn="ctr" fontAlgn="base"/>
              <a:r>
                <a:rPr lang="en-US" sz="2400" dirty="0">
                  <a:latin typeface="wfont_445aec_b2774b6a8b1540d9b88545e5c94fbe4c"/>
                </a:rPr>
                <a:t>Light pollution is the inappropriate or excessive use of artificial light at night.</a:t>
              </a:r>
            </a:p>
          </p:txBody>
        </p:sp>
        <p:pic>
          <p:nvPicPr>
            <p:cNvPr id="9" name="Picture 8">
              <a:extLst>
                <a:ext uri="{FF2B5EF4-FFF2-40B4-BE49-F238E27FC236}">
                  <a16:creationId xmlns:a16="http://schemas.microsoft.com/office/drawing/2014/main" id="{976E94BF-ABD1-48F3-907A-D84BDE9B28A4}"/>
                </a:ext>
              </a:extLst>
            </p:cNvPr>
            <p:cNvPicPr>
              <a:picLocks noChangeAspect="1"/>
            </p:cNvPicPr>
            <p:nvPr/>
          </p:nvPicPr>
          <p:blipFill>
            <a:blip r:embed="rId3"/>
            <a:srcRect/>
            <a:stretch/>
          </p:blipFill>
          <p:spPr>
            <a:xfrm>
              <a:off x="3506" y="549634"/>
              <a:ext cx="12165113" cy="4182386"/>
            </a:xfrm>
            <a:prstGeom prst="rect">
              <a:avLst/>
            </a:prstGeom>
          </p:spPr>
        </p:pic>
        <p:sp>
          <p:nvSpPr>
            <p:cNvPr id="12" name="TextBox 11">
              <a:extLst>
                <a:ext uri="{FF2B5EF4-FFF2-40B4-BE49-F238E27FC236}">
                  <a16:creationId xmlns:a16="http://schemas.microsoft.com/office/drawing/2014/main" id="{5C2EBD46-A1CE-4B52-BAB8-D69F15D93AAC}"/>
                </a:ext>
              </a:extLst>
            </p:cNvPr>
            <p:cNvSpPr txBox="1"/>
            <p:nvPr/>
          </p:nvSpPr>
          <p:spPr>
            <a:xfrm>
              <a:off x="7166106" y="738942"/>
              <a:ext cx="4778681" cy="369332"/>
            </a:xfrm>
            <a:prstGeom prst="rect">
              <a:avLst/>
            </a:prstGeom>
            <a:noFill/>
          </p:spPr>
          <p:txBody>
            <a:bodyPr wrap="square" rtlCol="0">
              <a:spAutoFit/>
            </a:bodyPr>
            <a:lstStyle/>
            <a:p>
              <a:pPr defTabSz="914400">
                <a:defRPr/>
              </a:pPr>
              <a:r>
                <a:rPr lang="en-US" dirty="0">
                  <a:solidFill>
                    <a:prstClr val="white"/>
                  </a:solidFill>
                  <a:latin typeface="Calibri"/>
                </a:rPr>
                <a:t>City of Bend, viewed northwest from Pilot Butte</a:t>
              </a:r>
            </a:p>
          </p:txBody>
        </p:sp>
        <p:sp>
          <p:nvSpPr>
            <p:cNvPr id="13" name="TextBox 12">
              <a:extLst>
                <a:ext uri="{FF2B5EF4-FFF2-40B4-BE49-F238E27FC236}">
                  <a16:creationId xmlns:a16="http://schemas.microsoft.com/office/drawing/2014/main" id="{C20546CF-A8C9-4B08-BD32-4FD60A175026}"/>
                </a:ext>
              </a:extLst>
            </p:cNvPr>
            <p:cNvSpPr txBox="1"/>
            <p:nvPr/>
          </p:nvSpPr>
          <p:spPr>
            <a:xfrm>
              <a:off x="10444230" y="4391959"/>
              <a:ext cx="1640193" cy="253916"/>
            </a:xfrm>
            <a:prstGeom prst="rect">
              <a:avLst/>
            </a:prstGeom>
            <a:noFill/>
          </p:spPr>
          <p:txBody>
            <a:bodyPr wrap="none" rtlCol="0">
              <a:spAutoFit/>
            </a:bodyPr>
            <a:lstStyle/>
            <a:p>
              <a:pPr defTabSz="914400">
                <a:defRPr/>
              </a:pPr>
              <a:r>
                <a:rPr lang="en-US" sz="1050" b="1" dirty="0">
                  <a:solidFill>
                    <a:srgbClr val="FFFF00"/>
                  </a:solidFill>
                  <a:latin typeface="Calibri"/>
                </a:rPr>
                <a:t>August 18, 2019   8:17 PM</a:t>
              </a:r>
            </a:p>
          </p:txBody>
        </p:sp>
        <p:sp>
          <p:nvSpPr>
            <p:cNvPr id="7" name="TextBox 6">
              <a:extLst>
                <a:ext uri="{FF2B5EF4-FFF2-40B4-BE49-F238E27FC236}">
                  <a16:creationId xmlns:a16="http://schemas.microsoft.com/office/drawing/2014/main" id="{2C20B4F1-C7BF-4DFC-87A7-1E79AAE27C2E}"/>
                </a:ext>
              </a:extLst>
            </p:cNvPr>
            <p:cNvSpPr txBox="1"/>
            <p:nvPr/>
          </p:nvSpPr>
          <p:spPr>
            <a:xfrm>
              <a:off x="337621" y="4391959"/>
              <a:ext cx="11157255" cy="2246769"/>
            </a:xfrm>
            <a:prstGeom prst="rect">
              <a:avLst/>
            </a:prstGeom>
            <a:noFill/>
          </p:spPr>
          <p:txBody>
            <a:bodyPr wrap="square" rtlCol="0">
              <a:spAutoFit/>
            </a:bodyPr>
            <a:lstStyle/>
            <a:p>
              <a:pPr algn="l" fontAlgn="base"/>
              <a:endParaRPr lang="en-US" dirty="0">
                <a:solidFill>
                  <a:srgbClr val="000000"/>
                </a:solidFill>
                <a:latin typeface="wfont_445aec_b2774b6a8b1540d9b88545e5c94fbe4c"/>
              </a:endParaRPr>
            </a:p>
            <a:p>
              <a:pPr algn="l" fontAlgn="base"/>
              <a:endParaRPr lang="en-US" dirty="0">
                <a:solidFill>
                  <a:srgbClr val="000000"/>
                </a:solidFill>
                <a:latin typeface="wfont_445aec_b2774b6a8b1540d9b88545e5c94fbe4c"/>
              </a:endParaRPr>
            </a:p>
            <a:p>
              <a:pPr fontAlgn="base"/>
              <a:r>
                <a:rPr lang="en-US" dirty="0">
                  <a:latin typeface="wfont_445aec_b2774b6a8b1540d9b88545e5c94fbe4c"/>
                </a:rPr>
                <a:t>About 35% of light is wasted – unshielded and/or poorly aimed amounting to $3 Billion/year of energy lost in the USA.</a:t>
              </a:r>
            </a:p>
            <a:p>
              <a:pPr fontAlgn="base"/>
              <a:endParaRPr lang="en-US" dirty="0">
                <a:solidFill>
                  <a:srgbClr val="000000"/>
                </a:solidFill>
                <a:latin typeface="wfont_445aec_b2774b6a8b1540d9b88545e5c94fbe4c"/>
              </a:endParaRPr>
            </a:p>
            <a:p>
              <a:pPr fontAlgn="base"/>
              <a:r>
                <a:rPr lang="en-US" dirty="0">
                  <a:latin typeface="wfont_445aec_b2774b6a8b1540d9b88545e5c94fbe4c"/>
                </a:rPr>
                <a:t>There are 15 Million tons/year of CO2 emissions from residential outdoor lighting, </a:t>
              </a:r>
            </a:p>
            <a:p>
              <a:pPr fontAlgn="base"/>
              <a:r>
                <a:rPr lang="en-US" dirty="0">
                  <a:latin typeface="wfont_445aec_b2774b6a8b1540d9b88545e5c94fbe4c"/>
                </a:rPr>
                <a:t>of which 5 Million tons/year of CO2 emissions are wasted.            </a:t>
              </a:r>
            </a:p>
            <a:p>
              <a:pPr fontAlgn="base"/>
              <a:r>
                <a:rPr lang="en-US" dirty="0">
                  <a:latin typeface="wfont_445aec_b2774b6a8b1540d9b88545e5c94fbe4c"/>
                </a:rPr>
                <a:t>                                              </a:t>
              </a:r>
            </a:p>
            <a:p>
              <a:pPr fontAlgn="base"/>
              <a:r>
                <a:rPr lang="en-US" sz="1400" dirty="0">
                  <a:latin typeface="wfont_445aec_b2774b6a8b1540d9b88545e5c94fbe4c"/>
                </a:rPr>
                <a:t>*US DOE 2011 Data</a:t>
              </a:r>
            </a:p>
          </p:txBody>
        </p:sp>
        <p:pic>
          <p:nvPicPr>
            <p:cNvPr id="8" name="Picture 7">
              <a:extLst>
                <a:ext uri="{FF2B5EF4-FFF2-40B4-BE49-F238E27FC236}">
                  <a16:creationId xmlns:a16="http://schemas.microsoft.com/office/drawing/2014/main" id="{53C0116B-8AF5-4A2B-A4D5-F262F41CB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458" y="5567664"/>
              <a:ext cx="1917965" cy="1124174"/>
            </a:xfrm>
            <a:prstGeom prst="rect">
              <a:avLst/>
            </a:prstGeom>
          </p:spPr>
        </p:pic>
      </p:grpSp>
    </p:spTree>
    <p:extLst>
      <p:ext uri="{BB962C8B-B14F-4D97-AF65-F5344CB8AC3E}">
        <p14:creationId xmlns:p14="http://schemas.microsoft.com/office/powerpoint/2010/main" val="1221275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BD77-F82F-41BC-8F93-CCF7F3FEA687}"/>
              </a:ext>
            </a:extLst>
          </p:cNvPr>
          <p:cNvSpPr>
            <a:spLocks noGrp="1"/>
          </p:cNvSpPr>
          <p:nvPr>
            <p:ph type="title"/>
          </p:nvPr>
        </p:nvSpPr>
        <p:spPr>
          <a:xfrm>
            <a:off x="1436" y="19838"/>
            <a:ext cx="9711687" cy="597733"/>
          </a:xfrm>
        </p:spPr>
        <p:txBody>
          <a:bodyPr>
            <a:noAutofit/>
          </a:bodyPr>
          <a:lstStyle/>
          <a:p>
            <a:pPr algn="ctr"/>
            <a:r>
              <a:rPr lang="en-US" sz="2800" dirty="0"/>
              <a:t>Skyglow – Light Pollution – is a problem in Central Oregon</a:t>
            </a:r>
          </a:p>
        </p:txBody>
      </p:sp>
      <p:grpSp>
        <p:nvGrpSpPr>
          <p:cNvPr id="3" name="Group 2">
            <a:extLst>
              <a:ext uri="{FF2B5EF4-FFF2-40B4-BE49-F238E27FC236}">
                <a16:creationId xmlns:a16="http://schemas.microsoft.com/office/drawing/2014/main" id="{0189552A-9724-4568-A7F2-407185230707}"/>
              </a:ext>
            </a:extLst>
          </p:cNvPr>
          <p:cNvGrpSpPr/>
          <p:nvPr/>
        </p:nvGrpSpPr>
        <p:grpSpPr>
          <a:xfrm>
            <a:off x="-1" y="617250"/>
            <a:ext cx="10463349" cy="4745861"/>
            <a:chOff x="-1" y="617250"/>
            <a:chExt cx="10463349" cy="4745861"/>
          </a:xfrm>
        </p:grpSpPr>
        <p:pic>
          <p:nvPicPr>
            <p:cNvPr id="6" name="Picture 5">
              <a:extLst>
                <a:ext uri="{FF2B5EF4-FFF2-40B4-BE49-F238E27FC236}">
                  <a16:creationId xmlns:a16="http://schemas.microsoft.com/office/drawing/2014/main" id="{5D572ACB-5A79-4061-96A3-DA7AED294530}"/>
                </a:ext>
              </a:extLst>
            </p:cNvPr>
            <p:cNvPicPr>
              <a:picLocks noChangeAspect="1"/>
            </p:cNvPicPr>
            <p:nvPr/>
          </p:nvPicPr>
          <p:blipFill rotWithShape="1">
            <a:blip r:embed="rId3">
              <a:extLst>
                <a:ext uri="{28A0092B-C50C-407E-A947-70E740481C1C}">
                  <a14:useLocalDpi xmlns:a14="http://schemas.microsoft.com/office/drawing/2010/main" val="0"/>
                </a:ext>
              </a:extLst>
            </a:blip>
            <a:srcRect t="15445" b="10974"/>
            <a:stretch/>
          </p:blipFill>
          <p:spPr>
            <a:xfrm>
              <a:off x="-1" y="617250"/>
              <a:ext cx="10463349" cy="4745861"/>
            </a:xfrm>
            <a:prstGeom prst="rect">
              <a:avLst/>
            </a:prstGeom>
            <a:ln>
              <a:solidFill>
                <a:schemeClr val="accent1"/>
              </a:solidFill>
            </a:ln>
          </p:spPr>
        </p:pic>
        <p:sp>
          <p:nvSpPr>
            <p:cNvPr id="10" name="TextBox 9">
              <a:extLst>
                <a:ext uri="{FF2B5EF4-FFF2-40B4-BE49-F238E27FC236}">
                  <a16:creationId xmlns:a16="http://schemas.microsoft.com/office/drawing/2014/main" id="{309722D1-5F42-404A-8DFA-C76540921545}"/>
                </a:ext>
              </a:extLst>
            </p:cNvPr>
            <p:cNvSpPr txBox="1"/>
            <p:nvPr/>
          </p:nvSpPr>
          <p:spPr>
            <a:xfrm>
              <a:off x="8771662" y="5039945"/>
              <a:ext cx="1532792" cy="253915"/>
            </a:xfrm>
            <a:prstGeom prst="rect">
              <a:avLst/>
            </a:prstGeom>
            <a:noFill/>
          </p:spPr>
          <p:txBody>
            <a:bodyPr wrap="none" rtlCol="0">
              <a:spAutoFit/>
            </a:bodyPr>
            <a:lstStyle/>
            <a:p>
              <a:pPr defTabSz="914400">
                <a:defRPr/>
              </a:pPr>
              <a:r>
                <a:rPr lang="en-US" sz="1050" b="1" dirty="0">
                  <a:solidFill>
                    <a:srgbClr val="FFFF00"/>
                  </a:solidFill>
                  <a:latin typeface="Calibri"/>
                </a:rPr>
                <a:t>July 13, 2018   11:34 PM</a:t>
              </a:r>
            </a:p>
          </p:txBody>
        </p:sp>
      </p:grpSp>
      <p:sp>
        <p:nvSpPr>
          <p:cNvPr id="11" name="TextBox 10">
            <a:extLst>
              <a:ext uri="{FF2B5EF4-FFF2-40B4-BE49-F238E27FC236}">
                <a16:creationId xmlns:a16="http://schemas.microsoft.com/office/drawing/2014/main" id="{89D517A7-F874-4FA4-AD19-88B03A231A9E}"/>
              </a:ext>
            </a:extLst>
          </p:cNvPr>
          <p:cNvSpPr txBox="1"/>
          <p:nvPr/>
        </p:nvSpPr>
        <p:spPr>
          <a:xfrm>
            <a:off x="67656" y="4716780"/>
            <a:ext cx="3321992" cy="646331"/>
          </a:xfrm>
          <a:prstGeom prst="rect">
            <a:avLst/>
          </a:prstGeom>
          <a:noFill/>
        </p:spPr>
        <p:txBody>
          <a:bodyPr wrap="square" rtlCol="0">
            <a:spAutoFit/>
          </a:bodyPr>
          <a:lstStyle/>
          <a:p>
            <a:pPr defTabSz="914400">
              <a:defRPr/>
            </a:pPr>
            <a:r>
              <a:rPr lang="en-US" dirty="0">
                <a:solidFill>
                  <a:prstClr val="white"/>
                </a:solidFill>
                <a:latin typeface="Calibri"/>
              </a:rPr>
              <a:t>View northwestward from </a:t>
            </a:r>
          </a:p>
          <a:p>
            <a:pPr defTabSz="914400">
              <a:defRPr/>
            </a:pPr>
            <a:r>
              <a:rPr lang="en-US" dirty="0">
                <a:solidFill>
                  <a:prstClr val="white"/>
                </a:solidFill>
                <a:latin typeface="Calibri"/>
              </a:rPr>
              <a:t>Pine Mountain Observatory</a:t>
            </a:r>
          </a:p>
        </p:txBody>
      </p:sp>
      <p:pic>
        <p:nvPicPr>
          <p:cNvPr id="15" name="Picture 14">
            <a:extLst>
              <a:ext uri="{FF2B5EF4-FFF2-40B4-BE49-F238E27FC236}">
                <a16:creationId xmlns:a16="http://schemas.microsoft.com/office/drawing/2014/main" id="{04DD36FA-B09F-4146-92A3-827E1138A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458" y="5567664"/>
            <a:ext cx="1917965" cy="1124174"/>
          </a:xfrm>
          <a:prstGeom prst="rect">
            <a:avLst/>
          </a:prstGeom>
        </p:spPr>
      </p:pic>
    </p:spTree>
    <p:extLst>
      <p:ext uri="{BB962C8B-B14F-4D97-AF65-F5344CB8AC3E}">
        <p14:creationId xmlns:p14="http://schemas.microsoft.com/office/powerpoint/2010/main" val="1275058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BD77-F82F-41BC-8F93-CCF7F3FEA687}"/>
              </a:ext>
            </a:extLst>
          </p:cNvPr>
          <p:cNvSpPr>
            <a:spLocks noGrp="1"/>
          </p:cNvSpPr>
          <p:nvPr>
            <p:ph type="title"/>
          </p:nvPr>
        </p:nvSpPr>
        <p:spPr>
          <a:xfrm>
            <a:off x="1436" y="19838"/>
            <a:ext cx="9711687" cy="597733"/>
          </a:xfrm>
        </p:spPr>
        <p:txBody>
          <a:bodyPr>
            <a:noAutofit/>
          </a:bodyPr>
          <a:lstStyle/>
          <a:p>
            <a:pPr algn="ctr"/>
            <a:r>
              <a:rPr lang="en-US" sz="2800" dirty="0"/>
              <a:t>Skyglow – Light Pollution – is a problem in Central Oregon</a:t>
            </a:r>
          </a:p>
        </p:txBody>
      </p:sp>
      <p:grpSp>
        <p:nvGrpSpPr>
          <p:cNvPr id="3" name="Group 2">
            <a:extLst>
              <a:ext uri="{FF2B5EF4-FFF2-40B4-BE49-F238E27FC236}">
                <a16:creationId xmlns:a16="http://schemas.microsoft.com/office/drawing/2014/main" id="{C59DFC0D-1099-455A-9157-C615ABA6A139}"/>
              </a:ext>
            </a:extLst>
          </p:cNvPr>
          <p:cNvGrpSpPr/>
          <p:nvPr/>
        </p:nvGrpSpPr>
        <p:grpSpPr>
          <a:xfrm>
            <a:off x="0" y="617571"/>
            <a:ext cx="12084423" cy="6074267"/>
            <a:chOff x="0" y="617571"/>
            <a:chExt cx="12084423" cy="6074267"/>
          </a:xfrm>
        </p:grpSpPr>
        <p:pic>
          <p:nvPicPr>
            <p:cNvPr id="4" name="Picture 3">
              <a:extLst>
                <a:ext uri="{FF2B5EF4-FFF2-40B4-BE49-F238E27FC236}">
                  <a16:creationId xmlns:a16="http://schemas.microsoft.com/office/drawing/2014/main" id="{509E5DAF-1F9A-47E0-8344-C314AA417E59}"/>
                </a:ext>
              </a:extLst>
            </p:cNvPr>
            <p:cNvPicPr>
              <a:picLocks noChangeAspect="1"/>
            </p:cNvPicPr>
            <p:nvPr/>
          </p:nvPicPr>
          <p:blipFill rotWithShape="1">
            <a:blip r:embed="rId3"/>
            <a:srcRect b="8873"/>
            <a:stretch/>
          </p:blipFill>
          <p:spPr>
            <a:xfrm>
              <a:off x="0" y="617571"/>
              <a:ext cx="10587968" cy="5722422"/>
            </a:xfrm>
            <a:prstGeom prst="rect">
              <a:avLst/>
            </a:prstGeom>
          </p:spPr>
        </p:pic>
        <p:sp>
          <p:nvSpPr>
            <p:cNvPr id="12" name="TextBox 11">
              <a:extLst>
                <a:ext uri="{FF2B5EF4-FFF2-40B4-BE49-F238E27FC236}">
                  <a16:creationId xmlns:a16="http://schemas.microsoft.com/office/drawing/2014/main" id="{18B2EDAD-D7EA-4E46-92BE-4E4F440D187F}"/>
                </a:ext>
              </a:extLst>
            </p:cNvPr>
            <p:cNvSpPr txBox="1"/>
            <p:nvPr/>
          </p:nvSpPr>
          <p:spPr>
            <a:xfrm>
              <a:off x="8461701" y="5963631"/>
              <a:ext cx="1527982" cy="253916"/>
            </a:xfrm>
            <a:prstGeom prst="rect">
              <a:avLst/>
            </a:prstGeom>
            <a:noFill/>
          </p:spPr>
          <p:txBody>
            <a:bodyPr wrap="none" rtlCol="0">
              <a:spAutoFit/>
            </a:bodyPr>
            <a:lstStyle/>
            <a:p>
              <a:pPr defTabSz="914400">
                <a:defRPr/>
              </a:pPr>
              <a:r>
                <a:rPr lang="en-US" sz="1050" b="1" dirty="0">
                  <a:solidFill>
                    <a:srgbClr val="FFFF00"/>
                  </a:solidFill>
                  <a:latin typeface="Calibri"/>
                </a:rPr>
                <a:t>April 11, 2021   2:56 AM</a:t>
              </a:r>
            </a:p>
          </p:txBody>
        </p:sp>
        <p:sp>
          <p:nvSpPr>
            <p:cNvPr id="13" name="TextBox 12">
              <a:extLst>
                <a:ext uri="{FF2B5EF4-FFF2-40B4-BE49-F238E27FC236}">
                  <a16:creationId xmlns:a16="http://schemas.microsoft.com/office/drawing/2014/main" id="{980D1648-6038-449A-8674-CCE2E409C5D4}"/>
                </a:ext>
              </a:extLst>
            </p:cNvPr>
            <p:cNvSpPr txBox="1"/>
            <p:nvPr/>
          </p:nvSpPr>
          <p:spPr>
            <a:xfrm>
              <a:off x="9947301" y="1730611"/>
              <a:ext cx="1596847" cy="1169551"/>
            </a:xfrm>
            <a:prstGeom prst="rect">
              <a:avLst/>
            </a:prstGeom>
            <a:solidFill>
              <a:schemeClr val="tx1"/>
            </a:solidFill>
          </p:spPr>
          <p:txBody>
            <a:bodyPr wrap="none" rtlCol="0">
              <a:spAutoFit/>
            </a:bodyPr>
            <a:lstStyle/>
            <a:p>
              <a:pPr defTabSz="914400">
                <a:defRPr/>
              </a:pPr>
              <a:r>
                <a:rPr lang="en-US" sz="1400" b="1" dirty="0">
                  <a:solidFill>
                    <a:schemeClr val="bg1"/>
                  </a:solidFill>
                  <a:latin typeface="Calibri"/>
                </a:rPr>
                <a:t>US-97 North</a:t>
              </a:r>
            </a:p>
            <a:p>
              <a:pPr lvl="0"/>
              <a:r>
                <a:rPr lang="en-US" sz="1400" b="1" dirty="0">
                  <a:solidFill>
                    <a:schemeClr val="bg1"/>
                  </a:solidFill>
                </a:rPr>
                <a:t>Lights on </a:t>
              </a:r>
              <a:r>
                <a:rPr lang="en-US" sz="1400" b="1" dirty="0">
                  <a:solidFill>
                    <a:schemeClr val="bg1"/>
                  </a:solidFill>
                  <a:latin typeface="Calibri"/>
                </a:rPr>
                <a:t>all night</a:t>
              </a:r>
            </a:p>
            <a:p>
              <a:pPr lvl="0"/>
              <a:r>
                <a:rPr lang="en-US" sz="1400" b="1" dirty="0">
                  <a:solidFill>
                    <a:schemeClr val="bg1"/>
                  </a:solidFill>
                  <a:latin typeface="Calibri"/>
                </a:rPr>
                <a:t>Wastes energy, </a:t>
              </a:r>
            </a:p>
            <a:p>
              <a:pPr lvl="0"/>
              <a:r>
                <a:rPr lang="en-US" sz="1400" b="1" dirty="0">
                  <a:solidFill>
                    <a:schemeClr val="bg1"/>
                  </a:solidFill>
                  <a:latin typeface="Calibri"/>
                </a:rPr>
                <a:t>Carbon footprint,</a:t>
              </a:r>
            </a:p>
            <a:p>
              <a:pPr lvl="0"/>
              <a:r>
                <a:rPr lang="en-US" sz="1400" b="1" dirty="0">
                  <a:solidFill>
                    <a:schemeClr val="bg1"/>
                  </a:solidFill>
                  <a:latin typeface="Calibri"/>
                </a:rPr>
                <a:t>Light pollution</a:t>
              </a:r>
            </a:p>
          </p:txBody>
        </p:sp>
        <p:cxnSp>
          <p:nvCxnSpPr>
            <p:cNvPr id="8" name="Straight Arrow Connector 7">
              <a:extLst>
                <a:ext uri="{FF2B5EF4-FFF2-40B4-BE49-F238E27FC236}">
                  <a16:creationId xmlns:a16="http://schemas.microsoft.com/office/drawing/2014/main" id="{F6A6C57D-3E51-4DB0-9A20-08B9FC34F70D}"/>
                </a:ext>
              </a:extLst>
            </p:cNvPr>
            <p:cNvCxnSpPr>
              <a:cxnSpLocks/>
              <a:stCxn id="13" idx="1"/>
            </p:cNvCxnSpPr>
            <p:nvPr/>
          </p:nvCxnSpPr>
          <p:spPr>
            <a:xfrm flipH="1">
              <a:off x="9375939" y="2315387"/>
              <a:ext cx="571362" cy="1848446"/>
            </a:xfrm>
            <a:prstGeom prst="straightConnector1">
              <a:avLst/>
            </a:prstGeom>
            <a:ln w="349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B70B538-435D-476D-A166-E56F5726E238}"/>
                </a:ext>
              </a:extLst>
            </p:cNvPr>
            <p:cNvSpPr txBox="1"/>
            <p:nvPr/>
          </p:nvSpPr>
          <p:spPr>
            <a:xfrm>
              <a:off x="9989683" y="769933"/>
              <a:ext cx="1883657" cy="523220"/>
            </a:xfrm>
            <a:prstGeom prst="rect">
              <a:avLst/>
            </a:prstGeom>
            <a:solidFill>
              <a:schemeClr val="tx1"/>
            </a:solidFill>
          </p:spPr>
          <p:txBody>
            <a:bodyPr wrap="none" rtlCol="0">
              <a:spAutoFit/>
            </a:bodyPr>
            <a:lstStyle/>
            <a:p>
              <a:pPr algn="ctr" defTabSz="914400">
                <a:defRPr/>
              </a:pPr>
              <a:r>
                <a:rPr lang="en-US" sz="1400" b="1" dirty="0">
                  <a:solidFill>
                    <a:schemeClr val="bg1"/>
                  </a:solidFill>
                  <a:latin typeface="Calibri"/>
                </a:rPr>
                <a:t>US-97 Lights reflecting </a:t>
              </a:r>
            </a:p>
            <a:p>
              <a:pPr algn="ctr" defTabSz="914400">
                <a:defRPr/>
              </a:pPr>
              <a:r>
                <a:rPr lang="en-US" sz="1400" b="1" dirty="0">
                  <a:solidFill>
                    <a:schemeClr val="bg1"/>
                  </a:solidFill>
                  <a:latin typeface="Calibri"/>
                </a:rPr>
                <a:t>down from clouds</a:t>
              </a:r>
            </a:p>
          </p:txBody>
        </p:sp>
        <p:cxnSp>
          <p:nvCxnSpPr>
            <p:cNvPr id="20" name="Straight Arrow Connector 19">
              <a:extLst>
                <a:ext uri="{FF2B5EF4-FFF2-40B4-BE49-F238E27FC236}">
                  <a16:creationId xmlns:a16="http://schemas.microsoft.com/office/drawing/2014/main" id="{FE0B8D0B-2E65-44FA-A6E7-10AFD6E817B5}"/>
                </a:ext>
              </a:extLst>
            </p:cNvPr>
            <p:cNvCxnSpPr>
              <a:cxnSpLocks/>
              <a:stCxn id="19" idx="1"/>
            </p:cNvCxnSpPr>
            <p:nvPr/>
          </p:nvCxnSpPr>
          <p:spPr>
            <a:xfrm flipH="1">
              <a:off x="9291741" y="1031543"/>
              <a:ext cx="697942" cy="460139"/>
            </a:xfrm>
            <a:prstGeom prst="straightConnector1">
              <a:avLst/>
            </a:prstGeom>
            <a:ln w="349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2C76ED8-6E3D-478A-A573-0C19FD38C880}"/>
                </a:ext>
              </a:extLst>
            </p:cNvPr>
            <p:cNvSpPr txBox="1"/>
            <p:nvPr/>
          </p:nvSpPr>
          <p:spPr>
            <a:xfrm>
              <a:off x="107577" y="5868477"/>
              <a:ext cx="4634240" cy="369332"/>
            </a:xfrm>
            <a:prstGeom prst="rect">
              <a:avLst/>
            </a:prstGeom>
            <a:noFill/>
          </p:spPr>
          <p:txBody>
            <a:bodyPr wrap="square" rtlCol="0">
              <a:spAutoFit/>
            </a:bodyPr>
            <a:lstStyle/>
            <a:p>
              <a:pPr defTabSz="914400">
                <a:defRPr/>
              </a:pPr>
              <a:r>
                <a:rPr lang="en-US" dirty="0">
                  <a:solidFill>
                    <a:prstClr val="white"/>
                  </a:solidFill>
                  <a:latin typeface="Calibri"/>
                </a:rPr>
                <a:t>View north from Awbrey Butte, All-sky camera</a:t>
              </a:r>
            </a:p>
          </p:txBody>
        </p:sp>
        <p:pic>
          <p:nvPicPr>
            <p:cNvPr id="15" name="Picture 14">
              <a:extLst>
                <a:ext uri="{FF2B5EF4-FFF2-40B4-BE49-F238E27FC236}">
                  <a16:creationId xmlns:a16="http://schemas.microsoft.com/office/drawing/2014/main" id="{04DD36FA-B09F-4146-92A3-827E1138A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458" y="5567664"/>
              <a:ext cx="1917965" cy="1124174"/>
            </a:xfrm>
            <a:prstGeom prst="rect">
              <a:avLst/>
            </a:prstGeom>
          </p:spPr>
        </p:pic>
      </p:grpSp>
    </p:spTree>
    <p:extLst>
      <p:ext uri="{BB962C8B-B14F-4D97-AF65-F5344CB8AC3E}">
        <p14:creationId xmlns:p14="http://schemas.microsoft.com/office/powerpoint/2010/main" val="2263141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8E7723-5BDD-D747-BBD0-4E058A1E44D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077362" y="1890397"/>
            <a:ext cx="1901952" cy="190195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pic>
      <p:pic>
        <p:nvPicPr>
          <p:cNvPr id="8" name="Picture 7">
            <a:extLst>
              <a:ext uri="{FF2B5EF4-FFF2-40B4-BE49-F238E27FC236}">
                <a16:creationId xmlns:a16="http://schemas.microsoft.com/office/drawing/2014/main" id="{E5331A30-7CA3-FE4B-97A8-1D77C913B2B0}"/>
              </a:ext>
            </a:extLst>
          </p:cNvPr>
          <p:cNvPicPr>
            <a:picLocks noChangeAspect="1"/>
          </p:cNvPicPr>
          <p:nvPr/>
        </p:nvPicPr>
        <p:blipFill rotWithShape="1">
          <a:blip r:embed="rId4">
            <a:extLst>
              <a:ext uri="{28A0092B-C50C-407E-A947-70E740481C1C}">
                <a14:useLocalDpi xmlns:a14="http://schemas.microsoft.com/office/drawing/2010/main" val="0"/>
              </a:ext>
            </a:extLst>
          </a:blip>
          <a:srcRect l="19051" r="8071"/>
          <a:stretch/>
        </p:blipFill>
        <p:spPr>
          <a:xfrm rot="5400000">
            <a:off x="3870872" y="1892737"/>
            <a:ext cx="1897273" cy="1901952"/>
          </a:xfrm>
          <a:prstGeom prst="rect">
            <a:avLst/>
          </a:prstGeom>
        </p:spPr>
      </p:pic>
      <p:pic>
        <p:nvPicPr>
          <p:cNvPr id="10" name="Picture 9">
            <a:extLst>
              <a:ext uri="{FF2B5EF4-FFF2-40B4-BE49-F238E27FC236}">
                <a16:creationId xmlns:a16="http://schemas.microsoft.com/office/drawing/2014/main" id="{8C0471F9-F49C-EC47-9D36-D7AA8F9A0F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27092" y="1955421"/>
            <a:ext cx="1901952" cy="1836928"/>
          </a:xfrm>
          <a:prstGeom prst="rect">
            <a:avLst/>
          </a:prstGeom>
        </p:spPr>
      </p:pic>
      <p:pic>
        <p:nvPicPr>
          <p:cNvPr id="14" name="Picture 13">
            <a:extLst>
              <a:ext uri="{FF2B5EF4-FFF2-40B4-BE49-F238E27FC236}">
                <a16:creationId xmlns:a16="http://schemas.microsoft.com/office/drawing/2014/main" id="{A248F8E1-38D7-4C47-B1FE-1749CF7C3C5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12686" y="1955421"/>
            <a:ext cx="1901952" cy="1879200"/>
          </a:xfrm>
          <a:prstGeom prst="rect">
            <a:avLst/>
          </a:prstGeom>
        </p:spPr>
      </p:pic>
      <p:pic>
        <p:nvPicPr>
          <p:cNvPr id="19" name="Picture 18">
            <a:extLst>
              <a:ext uri="{FF2B5EF4-FFF2-40B4-BE49-F238E27FC236}">
                <a16:creationId xmlns:a16="http://schemas.microsoft.com/office/drawing/2014/main" id="{5373F0B2-C4E1-A545-9EF3-A8A7639EE9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668" y="4474237"/>
            <a:ext cx="1901952" cy="1919284"/>
          </a:xfrm>
          <a:prstGeom prst="rect">
            <a:avLst/>
          </a:prstGeom>
        </p:spPr>
      </p:pic>
      <p:pic>
        <p:nvPicPr>
          <p:cNvPr id="24" name="Picture 23">
            <a:extLst>
              <a:ext uri="{FF2B5EF4-FFF2-40B4-BE49-F238E27FC236}">
                <a16:creationId xmlns:a16="http://schemas.microsoft.com/office/drawing/2014/main" id="{9ED247AC-A6B0-E947-BBCC-4E5821554A6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885211" y="4509857"/>
            <a:ext cx="1901952" cy="1848044"/>
          </a:xfrm>
          <a:prstGeom prst="rect">
            <a:avLst/>
          </a:prstGeom>
        </p:spPr>
      </p:pic>
      <p:pic>
        <p:nvPicPr>
          <p:cNvPr id="29" name="Picture 28">
            <a:extLst>
              <a:ext uri="{FF2B5EF4-FFF2-40B4-BE49-F238E27FC236}">
                <a16:creationId xmlns:a16="http://schemas.microsoft.com/office/drawing/2014/main" id="{D34DC3F7-E68E-9946-B3F2-3393FAD18EC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627092" y="4525091"/>
            <a:ext cx="1901952" cy="1817575"/>
          </a:xfrm>
          <a:prstGeom prst="rect">
            <a:avLst/>
          </a:prstGeom>
        </p:spPr>
      </p:pic>
      <p:sp>
        <p:nvSpPr>
          <p:cNvPr id="32" name="TextBox 31">
            <a:extLst>
              <a:ext uri="{FF2B5EF4-FFF2-40B4-BE49-F238E27FC236}">
                <a16:creationId xmlns:a16="http://schemas.microsoft.com/office/drawing/2014/main" id="{B7D9362D-8A09-1E42-8A15-9CC2719A974F}"/>
              </a:ext>
            </a:extLst>
          </p:cNvPr>
          <p:cNvSpPr txBox="1"/>
          <p:nvPr/>
        </p:nvSpPr>
        <p:spPr>
          <a:xfrm>
            <a:off x="1061056" y="1520496"/>
            <a:ext cx="1918258" cy="369332"/>
          </a:xfrm>
          <a:prstGeom prst="rect">
            <a:avLst/>
          </a:prstGeom>
          <a:noFill/>
        </p:spPr>
        <p:txBody>
          <a:bodyPr wrap="square" rtlCol="0">
            <a:spAutoFit/>
          </a:bodyPr>
          <a:lstStyle/>
          <a:p>
            <a:pPr algn="ctr"/>
            <a:r>
              <a:rPr lang="en-US" dirty="0"/>
              <a:t>Pauline Wilson</a:t>
            </a:r>
          </a:p>
        </p:txBody>
      </p:sp>
      <p:sp>
        <p:nvSpPr>
          <p:cNvPr id="33" name="TextBox 32">
            <a:extLst>
              <a:ext uri="{FF2B5EF4-FFF2-40B4-BE49-F238E27FC236}">
                <a16:creationId xmlns:a16="http://schemas.microsoft.com/office/drawing/2014/main" id="{75C00B83-CE39-B94A-A35F-E580AC9C343F}"/>
              </a:ext>
            </a:extLst>
          </p:cNvPr>
          <p:cNvSpPr txBox="1"/>
          <p:nvPr/>
        </p:nvSpPr>
        <p:spPr>
          <a:xfrm>
            <a:off x="3860379" y="1506566"/>
            <a:ext cx="1918258" cy="369332"/>
          </a:xfrm>
          <a:prstGeom prst="rect">
            <a:avLst/>
          </a:prstGeom>
          <a:noFill/>
        </p:spPr>
        <p:txBody>
          <a:bodyPr wrap="square" rtlCol="0">
            <a:spAutoFit/>
          </a:bodyPr>
          <a:lstStyle/>
          <a:p>
            <a:pPr algn="ctr"/>
            <a:r>
              <a:rPr lang="en-US" dirty="0"/>
              <a:t>Jeff Conrad</a:t>
            </a:r>
          </a:p>
        </p:txBody>
      </p:sp>
      <p:sp>
        <p:nvSpPr>
          <p:cNvPr id="34" name="TextBox 33">
            <a:extLst>
              <a:ext uri="{FF2B5EF4-FFF2-40B4-BE49-F238E27FC236}">
                <a16:creationId xmlns:a16="http://schemas.microsoft.com/office/drawing/2014/main" id="{F93A3156-2008-5A44-86A1-34706CF74143}"/>
              </a:ext>
            </a:extLst>
          </p:cNvPr>
          <p:cNvSpPr txBox="1"/>
          <p:nvPr/>
        </p:nvSpPr>
        <p:spPr>
          <a:xfrm>
            <a:off x="6610786" y="1520496"/>
            <a:ext cx="1918258" cy="369332"/>
          </a:xfrm>
          <a:prstGeom prst="rect">
            <a:avLst/>
          </a:prstGeom>
          <a:noFill/>
        </p:spPr>
        <p:txBody>
          <a:bodyPr wrap="square" rtlCol="0">
            <a:spAutoFit/>
          </a:bodyPr>
          <a:lstStyle/>
          <a:p>
            <a:pPr algn="ctr"/>
            <a:r>
              <a:rPr lang="en-US" dirty="0"/>
              <a:t>Brad Clements</a:t>
            </a:r>
          </a:p>
        </p:txBody>
      </p:sp>
      <p:sp>
        <p:nvSpPr>
          <p:cNvPr id="35" name="TextBox 34">
            <a:extLst>
              <a:ext uri="{FF2B5EF4-FFF2-40B4-BE49-F238E27FC236}">
                <a16:creationId xmlns:a16="http://schemas.microsoft.com/office/drawing/2014/main" id="{1D8A048E-F47B-0C41-B6B3-9F8E113FCCBD}"/>
              </a:ext>
            </a:extLst>
          </p:cNvPr>
          <p:cNvSpPr txBox="1"/>
          <p:nvPr/>
        </p:nvSpPr>
        <p:spPr>
          <a:xfrm>
            <a:off x="9212686" y="1520496"/>
            <a:ext cx="1918258" cy="369332"/>
          </a:xfrm>
          <a:prstGeom prst="rect">
            <a:avLst/>
          </a:prstGeom>
          <a:noFill/>
        </p:spPr>
        <p:txBody>
          <a:bodyPr wrap="square" rtlCol="0">
            <a:spAutoFit/>
          </a:bodyPr>
          <a:lstStyle/>
          <a:p>
            <a:pPr algn="ctr"/>
            <a:r>
              <a:rPr lang="en-US" dirty="0"/>
              <a:t>Hans Jorgensen</a:t>
            </a:r>
          </a:p>
        </p:txBody>
      </p:sp>
      <p:sp>
        <p:nvSpPr>
          <p:cNvPr id="38" name="TextBox 37">
            <a:extLst>
              <a:ext uri="{FF2B5EF4-FFF2-40B4-BE49-F238E27FC236}">
                <a16:creationId xmlns:a16="http://schemas.microsoft.com/office/drawing/2014/main" id="{44AAEAC5-66C2-F44C-BF63-20C42482FE94}"/>
              </a:ext>
            </a:extLst>
          </p:cNvPr>
          <p:cNvSpPr txBox="1"/>
          <p:nvPr/>
        </p:nvSpPr>
        <p:spPr>
          <a:xfrm>
            <a:off x="1093668" y="4103767"/>
            <a:ext cx="1918258" cy="369332"/>
          </a:xfrm>
          <a:prstGeom prst="rect">
            <a:avLst/>
          </a:prstGeom>
          <a:noFill/>
        </p:spPr>
        <p:txBody>
          <a:bodyPr wrap="square" rtlCol="0">
            <a:spAutoFit/>
          </a:bodyPr>
          <a:lstStyle/>
          <a:p>
            <a:pPr algn="ctr"/>
            <a:r>
              <a:rPr lang="en-US" dirty="0"/>
              <a:t>David Craven</a:t>
            </a:r>
          </a:p>
        </p:txBody>
      </p:sp>
      <p:sp>
        <p:nvSpPr>
          <p:cNvPr id="39" name="TextBox 38">
            <a:extLst>
              <a:ext uri="{FF2B5EF4-FFF2-40B4-BE49-F238E27FC236}">
                <a16:creationId xmlns:a16="http://schemas.microsoft.com/office/drawing/2014/main" id="{D459B424-CDBA-C244-AC42-E78439F54EA9}"/>
              </a:ext>
            </a:extLst>
          </p:cNvPr>
          <p:cNvSpPr txBox="1"/>
          <p:nvPr/>
        </p:nvSpPr>
        <p:spPr>
          <a:xfrm>
            <a:off x="3860379" y="4103767"/>
            <a:ext cx="1918258" cy="369332"/>
          </a:xfrm>
          <a:prstGeom prst="rect">
            <a:avLst/>
          </a:prstGeom>
          <a:noFill/>
        </p:spPr>
        <p:txBody>
          <a:bodyPr wrap="square" rtlCol="0">
            <a:spAutoFit/>
          </a:bodyPr>
          <a:lstStyle/>
          <a:p>
            <a:pPr algn="ctr"/>
            <a:r>
              <a:rPr lang="en-US" dirty="0"/>
              <a:t>Janelle Sherlock</a:t>
            </a:r>
          </a:p>
        </p:txBody>
      </p:sp>
      <p:sp>
        <p:nvSpPr>
          <p:cNvPr id="40" name="TextBox 39">
            <a:extLst>
              <a:ext uri="{FF2B5EF4-FFF2-40B4-BE49-F238E27FC236}">
                <a16:creationId xmlns:a16="http://schemas.microsoft.com/office/drawing/2014/main" id="{D9CDCF72-6169-1E43-ADC8-42454C7D7BC7}"/>
              </a:ext>
            </a:extLst>
          </p:cNvPr>
          <p:cNvSpPr txBox="1"/>
          <p:nvPr/>
        </p:nvSpPr>
        <p:spPr>
          <a:xfrm>
            <a:off x="6321399" y="4134787"/>
            <a:ext cx="2497031" cy="369332"/>
          </a:xfrm>
          <a:prstGeom prst="rect">
            <a:avLst/>
          </a:prstGeom>
          <a:noFill/>
        </p:spPr>
        <p:txBody>
          <a:bodyPr wrap="square" rtlCol="0">
            <a:spAutoFit/>
          </a:bodyPr>
          <a:lstStyle/>
          <a:p>
            <a:pPr algn="ctr"/>
            <a:r>
              <a:rPr lang="en-US" dirty="0"/>
              <a:t>Chris Pearson</a:t>
            </a:r>
          </a:p>
        </p:txBody>
      </p:sp>
      <p:sp>
        <p:nvSpPr>
          <p:cNvPr id="41" name="TextBox 40">
            <a:extLst>
              <a:ext uri="{FF2B5EF4-FFF2-40B4-BE49-F238E27FC236}">
                <a16:creationId xmlns:a16="http://schemas.microsoft.com/office/drawing/2014/main" id="{B9E078EF-8E6E-9442-9D52-ABB365EE22F6}"/>
              </a:ext>
            </a:extLst>
          </p:cNvPr>
          <p:cNvSpPr txBox="1"/>
          <p:nvPr/>
        </p:nvSpPr>
        <p:spPr>
          <a:xfrm>
            <a:off x="712743" y="746246"/>
            <a:ext cx="10401895" cy="584775"/>
          </a:xfrm>
          <a:prstGeom prst="rect">
            <a:avLst/>
          </a:prstGeom>
          <a:noFill/>
        </p:spPr>
        <p:txBody>
          <a:bodyPr wrap="square" rtlCol="0">
            <a:spAutoFit/>
          </a:bodyPr>
          <a:lstStyle/>
          <a:p>
            <a:r>
              <a:rPr lang="en-US" sz="3200" b="1" dirty="0">
                <a:latin typeface="+mj-lt"/>
              </a:rPr>
              <a:t>Your ABNA Board Members</a:t>
            </a:r>
          </a:p>
        </p:txBody>
      </p:sp>
    </p:spTree>
    <p:extLst>
      <p:ext uri="{BB962C8B-B14F-4D97-AF65-F5344CB8AC3E}">
        <p14:creationId xmlns:p14="http://schemas.microsoft.com/office/powerpoint/2010/main" val="2041717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BF852D-CD0C-41B1-9D57-F0F1AB598C80}"/>
              </a:ext>
            </a:extLst>
          </p:cNvPr>
          <p:cNvGrpSpPr/>
          <p:nvPr/>
        </p:nvGrpSpPr>
        <p:grpSpPr>
          <a:xfrm>
            <a:off x="85501" y="714889"/>
            <a:ext cx="11998922" cy="5976949"/>
            <a:chOff x="85501" y="714889"/>
            <a:chExt cx="11998922" cy="5976949"/>
          </a:xfrm>
        </p:grpSpPr>
        <p:sp>
          <p:nvSpPr>
            <p:cNvPr id="6" name="TextBox 5">
              <a:extLst>
                <a:ext uri="{FF2B5EF4-FFF2-40B4-BE49-F238E27FC236}">
                  <a16:creationId xmlns:a16="http://schemas.microsoft.com/office/drawing/2014/main" id="{DE8A2721-F1C8-47BA-98D5-3AB49BCE351D}"/>
                </a:ext>
              </a:extLst>
            </p:cNvPr>
            <p:cNvSpPr txBox="1"/>
            <p:nvPr/>
          </p:nvSpPr>
          <p:spPr>
            <a:xfrm>
              <a:off x="1107502" y="714889"/>
              <a:ext cx="9228745" cy="1138773"/>
            </a:xfrm>
            <a:prstGeom prst="rect">
              <a:avLst/>
            </a:prstGeom>
            <a:noFill/>
          </p:spPr>
          <p:txBody>
            <a:bodyPr wrap="none" rtlCol="0">
              <a:spAutoFit/>
            </a:bodyPr>
            <a:lstStyle/>
            <a:p>
              <a:pPr algn="l" fontAlgn="base"/>
              <a:r>
                <a:rPr lang="en-US" sz="2800" dirty="0">
                  <a:latin typeface="wfont_445aec_b2774b6a8b1540d9b88545e5c94fbe4c"/>
                </a:rPr>
                <a:t>Why does it matter?</a:t>
              </a:r>
            </a:p>
            <a:p>
              <a:pPr algn="l" fontAlgn="base"/>
              <a:r>
                <a:rPr lang="en-US" sz="2000" dirty="0">
                  <a:latin typeface="wfont_445aec_b2774b6a8b1540d9b88545e5c94fbe4c"/>
                </a:rPr>
                <a:t>It can have serious environmental consequences for humans, wildlife, and our climate, </a:t>
              </a:r>
            </a:p>
            <a:p>
              <a:pPr algn="l" fontAlgn="base"/>
              <a:r>
                <a:rPr lang="en-US" sz="2000" dirty="0">
                  <a:latin typeface="wfont_445aec_b2774b6a8b1540d9b88545e5c94fbe4c"/>
                </a:rPr>
                <a:t>and it hinders astronomy.   It disrupts the circadian rhythm of all life forms. </a:t>
              </a:r>
            </a:p>
          </p:txBody>
        </p:sp>
        <p:pic>
          <p:nvPicPr>
            <p:cNvPr id="5" name="Picture 4">
              <a:extLst>
                <a:ext uri="{FF2B5EF4-FFF2-40B4-BE49-F238E27FC236}">
                  <a16:creationId xmlns:a16="http://schemas.microsoft.com/office/drawing/2014/main" id="{32FC7FDF-D98A-4111-AD74-D4C8BBBE6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300" y="2208493"/>
              <a:ext cx="5043637" cy="2657637"/>
            </a:xfrm>
            <a:prstGeom prst="rect">
              <a:avLst/>
            </a:prstGeom>
          </p:spPr>
        </p:pic>
        <p:pic>
          <p:nvPicPr>
            <p:cNvPr id="8" name="Picture 7">
              <a:extLst>
                <a:ext uri="{FF2B5EF4-FFF2-40B4-BE49-F238E27FC236}">
                  <a16:creationId xmlns:a16="http://schemas.microsoft.com/office/drawing/2014/main" id="{947EDC29-000C-46BF-8D51-B9429C68AD9A}"/>
                </a:ext>
              </a:extLst>
            </p:cNvPr>
            <p:cNvPicPr>
              <a:picLocks noChangeAspect="1"/>
            </p:cNvPicPr>
            <p:nvPr/>
          </p:nvPicPr>
          <p:blipFill>
            <a:blip r:embed="rId4"/>
            <a:stretch>
              <a:fillRect/>
            </a:stretch>
          </p:blipFill>
          <p:spPr>
            <a:xfrm>
              <a:off x="118454" y="2200070"/>
              <a:ext cx="6637178" cy="3109610"/>
            </a:xfrm>
            <a:prstGeom prst="rect">
              <a:avLst/>
            </a:prstGeom>
          </p:spPr>
        </p:pic>
        <p:sp>
          <p:nvSpPr>
            <p:cNvPr id="14" name="TextBox 13">
              <a:extLst>
                <a:ext uri="{FF2B5EF4-FFF2-40B4-BE49-F238E27FC236}">
                  <a16:creationId xmlns:a16="http://schemas.microsoft.com/office/drawing/2014/main" id="{E7769B44-C709-4A40-874C-5257343F7DFC}"/>
                </a:ext>
              </a:extLst>
            </p:cNvPr>
            <p:cNvSpPr txBox="1"/>
            <p:nvPr/>
          </p:nvSpPr>
          <p:spPr>
            <a:xfrm>
              <a:off x="85501" y="5292765"/>
              <a:ext cx="3245015" cy="307777"/>
            </a:xfrm>
            <a:prstGeom prst="rect">
              <a:avLst/>
            </a:prstGeom>
            <a:noFill/>
          </p:spPr>
          <p:txBody>
            <a:bodyPr wrap="square" rtlCol="0">
              <a:spAutoFit/>
            </a:bodyPr>
            <a:lstStyle/>
            <a:p>
              <a:pPr defTabSz="914400">
                <a:defRPr/>
              </a:pPr>
              <a:r>
                <a:rPr lang="en-US" sz="1400" dirty="0">
                  <a:solidFill>
                    <a:prstClr val="white"/>
                  </a:solidFill>
                  <a:latin typeface="Calibri"/>
                </a:rPr>
                <a:t>Unshielded lights trespass into bedrooms</a:t>
              </a:r>
            </a:p>
          </p:txBody>
        </p:sp>
        <p:cxnSp>
          <p:nvCxnSpPr>
            <p:cNvPr id="15" name="Straight Arrow Connector 14">
              <a:extLst>
                <a:ext uri="{FF2B5EF4-FFF2-40B4-BE49-F238E27FC236}">
                  <a16:creationId xmlns:a16="http://schemas.microsoft.com/office/drawing/2014/main" id="{4145C494-36DD-44CB-8315-CDFECDC67388}"/>
                </a:ext>
              </a:extLst>
            </p:cNvPr>
            <p:cNvCxnSpPr>
              <a:cxnSpLocks/>
            </p:cNvCxnSpPr>
            <p:nvPr/>
          </p:nvCxnSpPr>
          <p:spPr>
            <a:xfrm>
              <a:off x="710770" y="3436925"/>
              <a:ext cx="85024" cy="388840"/>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3567062-0FDF-41A7-AA59-2080B7C15E59}"/>
                </a:ext>
              </a:extLst>
            </p:cNvPr>
            <p:cNvCxnSpPr>
              <a:cxnSpLocks/>
            </p:cNvCxnSpPr>
            <p:nvPr/>
          </p:nvCxnSpPr>
          <p:spPr>
            <a:xfrm>
              <a:off x="3116179" y="2909732"/>
              <a:ext cx="214337" cy="388840"/>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53C78F6-5607-4BFD-A85B-57D90EE2F64F}"/>
                </a:ext>
              </a:extLst>
            </p:cNvPr>
            <p:cNvSpPr txBox="1"/>
            <p:nvPr/>
          </p:nvSpPr>
          <p:spPr>
            <a:xfrm>
              <a:off x="3535227" y="5282559"/>
              <a:ext cx="2385962" cy="307777"/>
            </a:xfrm>
            <a:prstGeom prst="rect">
              <a:avLst/>
            </a:prstGeom>
            <a:noFill/>
          </p:spPr>
          <p:txBody>
            <a:bodyPr wrap="square" rtlCol="0">
              <a:spAutoFit/>
            </a:bodyPr>
            <a:lstStyle/>
            <a:p>
              <a:pPr defTabSz="914400">
                <a:defRPr/>
              </a:pPr>
              <a:r>
                <a:rPr lang="en-US" sz="1400" dirty="0">
                  <a:solidFill>
                    <a:prstClr val="white"/>
                  </a:solidFill>
                  <a:latin typeface="Calibri"/>
                </a:rPr>
                <a:t>After lights were shielded</a:t>
              </a:r>
            </a:p>
          </p:txBody>
        </p:sp>
        <p:sp>
          <p:nvSpPr>
            <p:cNvPr id="18" name="TextBox 17">
              <a:extLst>
                <a:ext uri="{FF2B5EF4-FFF2-40B4-BE49-F238E27FC236}">
                  <a16:creationId xmlns:a16="http://schemas.microsoft.com/office/drawing/2014/main" id="{C517B617-DCE4-4227-9FB4-07D5688200CA}"/>
                </a:ext>
              </a:extLst>
            </p:cNvPr>
            <p:cNvSpPr txBox="1"/>
            <p:nvPr/>
          </p:nvSpPr>
          <p:spPr>
            <a:xfrm>
              <a:off x="6868300" y="4866130"/>
              <a:ext cx="3927910" cy="523220"/>
            </a:xfrm>
            <a:prstGeom prst="rect">
              <a:avLst/>
            </a:prstGeom>
            <a:noFill/>
          </p:spPr>
          <p:txBody>
            <a:bodyPr wrap="square" rtlCol="0">
              <a:spAutoFit/>
            </a:bodyPr>
            <a:lstStyle/>
            <a:p>
              <a:pPr defTabSz="914400">
                <a:defRPr/>
              </a:pPr>
              <a:r>
                <a:rPr lang="en-US" sz="1400" dirty="0">
                  <a:solidFill>
                    <a:prstClr val="white"/>
                  </a:solidFill>
                  <a:latin typeface="Calibri"/>
                </a:rPr>
                <a:t>Moths trapped by blue-white light.</a:t>
              </a:r>
            </a:p>
            <a:p>
              <a:pPr defTabSz="914400">
                <a:defRPr/>
              </a:pPr>
              <a:r>
                <a:rPr lang="en-US" sz="1400" dirty="0">
                  <a:solidFill>
                    <a:prstClr val="white"/>
                  </a:solidFill>
                  <a:latin typeface="Calibri"/>
                </a:rPr>
                <a:t>Insects don’t see the amber and warm-white light.</a:t>
              </a:r>
            </a:p>
          </p:txBody>
        </p:sp>
        <p:cxnSp>
          <p:nvCxnSpPr>
            <p:cNvPr id="19" name="Straight Arrow Connector 18">
              <a:extLst>
                <a:ext uri="{FF2B5EF4-FFF2-40B4-BE49-F238E27FC236}">
                  <a16:creationId xmlns:a16="http://schemas.microsoft.com/office/drawing/2014/main" id="{34A33CF9-56C5-4ADF-AD57-B12C00EDDD1C}"/>
                </a:ext>
              </a:extLst>
            </p:cNvPr>
            <p:cNvCxnSpPr>
              <a:cxnSpLocks/>
            </p:cNvCxnSpPr>
            <p:nvPr/>
          </p:nvCxnSpPr>
          <p:spPr>
            <a:xfrm>
              <a:off x="7530576" y="2909732"/>
              <a:ext cx="170048" cy="378219"/>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4AD4076-98B5-45E2-B573-B8E902CF9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6458" y="5567664"/>
              <a:ext cx="1917965" cy="1124174"/>
            </a:xfrm>
            <a:prstGeom prst="rect">
              <a:avLst/>
            </a:prstGeom>
          </p:spPr>
        </p:pic>
        <p:sp>
          <p:nvSpPr>
            <p:cNvPr id="20" name="TextBox 19">
              <a:extLst>
                <a:ext uri="{FF2B5EF4-FFF2-40B4-BE49-F238E27FC236}">
                  <a16:creationId xmlns:a16="http://schemas.microsoft.com/office/drawing/2014/main" id="{58A5726F-0708-4B56-9477-421AE90069A6}"/>
                </a:ext>
              </a:extLst>
            </p:cNvPr>
            <p:cNvSpPr txBox="1"/>
            <p:nvPr/>
          </p:nvSpPr>
          <p:spPr>
            <a:xfrm>
              <a:off x="7530576" y="2276689"/>
              <a:ext cx="2082656" cy="307777"/>
            </a:xfrm>
            <a:prstGeom prst="rect">
              <a:avLst/>
            </a:prstGeom>
            <a:noFill/>
          </p:spPr>
          <p:txBody>
            <a:bodyPr wrap="square" rtlCol="0">
              <a:spAutoFit/>
            </a:bodyPr>
            <a:lstStyle/>
            <a:p>
              <a:pPr defTabSz="914400">
                <a:defRPr/>
              </a:pPr>
              <a:r>
                <a:rPr lang="en-US" sz="1400" dirty="0">
                  <a:solidFill>
                    <a:prstClr val="white"/>
                  </a:solidFill>
                  <a:latin typeface="Calibri"/>
                </a:rPr>
                <a:t>Moths at blue-white light</a:t>
              </a:r>
            </a:p>
          </p:txBody>
        </p:sp>
        <p:sp>
          <p:nvSpPr>
            <p:cNvPr id="22" name="TextBox 21">
              <a:extLst>
                <a:ext uri="{FF2B5EF4-FFF2-40B4-BE49-F238E27FC236}">
                  <a16:creationId xmlns:a16="http://schemas.microsoft.com/office/drawing/2014/main" id="{101FCF58-0C20-43AB-84D2-F5E2A12E3D6A}"/>
                </a:ext>
              </a:extLst>
            </p:cNvPr>
            <p:cNvSpPr txBox="1"/>
            <p:nvPr/>
          </p:nvSpPr>
          <p:spPr>
            <a:xfrm>
              <a:off x="10547811" y="2992714"/>
              <a:ext cx="1155258" cy="307777"/>
            </a:xfrm>
            <a:prstGeom prst="rect">
              <a:avLst/>
            </a:prstGeom>
            <a:noFill/>
          </p:spPr>
          <p:txBody>
            <a:bodyPr wrap="square" rtlCol="0">
              <a:spAutoFit/>
            </a:bodyPr>
            <a:lstStyle/>
            <a:p>
              <a:pPr defTabSz="914400">
                <a:defRPr/>
              </a:pPr>
              <a:r>
                <a:rPr lang="en-US" sz="1400" dirty="0">
                  <a:solidFill>
                    <a:prstClr val="white"/>
                  </a:solidFill>
                  <a:latin typeface="Calibri"/>
                </a:rPr>
                <a:t>Amber light</a:t>
              </a:r>
            </a:p>
          </p:txBody>
        </p:sp>
      </p:grpSp>
    </p:spTree>
    <p:extLst>
      <p:ext uri="{BB962C8B-B14F-4D97-AF65-F5344CB8AC3E}">
        <p14:creationId xmlns:p14="http://schemas.microsoft.com/office/powerpoint/2010/main" val="469096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BD77-F82F-41BC-8F93-CCF7F3FEA687}"/>
              </a:ext>
            </a:extLst>
          </p:cNvPr>
          <p:cNvSpPr>
            <a:spLocks noGrp="1"/>
          </p:cNvSpPr>
          <p:nvPr>
            <p:ph type="title"/>
          </p:nvPr>
        </p:nvSpPr>
        <p:spPr>
          <a:xfrm>
            <a:off x="178131" y="147016"/>
            <a:ext cx="11507188" cy="375497"/>
          </a:xfrm>
        </p:spPr>
        <p:txBody>
          <a:bodyPr>
            <a:normAutofit fontScale="90000"/>
          </a:bodyPr>
          <a:lstStyle/>
          <a:p>
            <a:r>
              <a:rPr lang="en-US" dirty="0"/>
              <a:t>Good and Bad Lighting - Examples from Bend</a:t>
            </a:r>
          </a:p>
        </p:txBody>
      </p:sp>
      <p:pic>
        <p:nvPicPr>
          <p:cNvPr id="14" name="Picture 13">
            <a:extLst>
              <a:ext uri="{FF2B5EF4-FFF2-40B4-BE49-F238E27FC236}">
                <a16:creationId xmlns:a16="http://schemas.microsoft.com/office/drawing/2014/main" id="{49176DED-3EA8-4EE2-B3DE-90B07B3BB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6458" y="5567664"/>
            <a:ext cx="1917965" cy="1124174"/>
          </a:xfrm>
          <a:prstGeom prst="rect">
            <a:avLst/>
          </a:prstGeom>
        </p:spPr>
      </p:pic>
      <p:grpSp>
        <p:nvGrpSpPr>
          <p:cNvPr id="5" name="Group 4">
            <a:extLst>
              <a:ext uri="{FF2B5EF4-FFF2-40B4-BE49-F238E27FC236}">
                <a16:creationId xmlns:a16="http://schemas.microsoft.com/office/drawing/2014/main" id="{D36B5DF1-714B-4B3F-AE4D-51163FE9A66B}"/>
              </a:ext>
            </a:extLst>
          </p:cNvPr>
          <p:cNvGrpSpPr/>
          <p:nvPr/>
        </p:nvGrpSpPr>
        <p:grpSpPr>
          <a:xfrm>
            <a:off x="1311314" y="631427"/>
            <a:ext cx="7348889" cy="3307847"/>
            <a:chOff x="1311314" y="631427"/>
            <a:chExt cx="7348889" cy="3307847"/>
          </a:xfrm>
        </p:grpSpPr>
        <p:grpSp>
          <p:nvGrpSpPr>
            <p:cNvPr id="25" name="Group 24">
              <a:extLst>
                <a:ext uri="{FF2B5EF4-FFF2-40B4-BE49-F238E27FC236}">
                  <a16:creationId xmlns:a16="http://schemas.microsoft.com/office/drawing/2014/main" id="{D6E04A09-CDDB-4131-BEF0-6A60D257B8D3}"/>
                </a:ext>
              </a:extLst>
            </p:cNvPr>
            <p:cNvGrpSpPr/>
            <p:nvPr/>
          </p:nvGrpSpPr>
          <p:grpSpPr>
            <a:xfrm>
              <a:off x="1332189" y="631427"/>
              <a:ext cx="7328014" cy="3307847"/>
              <a:chOff x="161538" y="3495465"/>
              <a:chExt cx="7328014" cy="3307847"/>
            </a:xfrm>
          </p:grpSpPr>
          <p:pic>
            <p:nvPicPr>
              <p:cNvPr id="16" name="Picture 15">
                <a:extLst>
                  <a:ext uri="{FF2B5EF4-FFF2-40B4-BE49-F238E27FC236}">
                    <a16:creationId xmlns:a16="http://schemas.microsoft.com/office/drawing/2014/main" id="{DB9023CE-A12E-46E2-A322-CB4628392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38" y="3495465"/>
                <a:ext cx="4410462" cy="3307847"/>
              </a:xfrm>
              <a:prstGeom prst="rect">
                <a:avLst/>
              </a:prstGeom>
            </p:spPr>
          </p:pic>
          <p:sp>
            <p:nvSpPr>
              <p:cNvPr id="12" name="TextBox 11">
                <a:extLst>
                  <a:ext uri="{FF2B5EF4-FFF2-40B4-BE49-F238E27FC236}">
                    <a16:creationId xmlns:a16="http://schemas.microsoft.com/office/drawing/2014/main" id="{18B2EDAD-D7EA-4E46-92BE-4E4F440D187F}"/>
                  </a:ext>
                </a:extLst>
              </p:cNvPr>
              <p:cNvSpPr txBox="1"/>
              <p:nvPr/>
            </p:nvSpPr>
            <p:spPr>
              <a:xfrm>
                <a:off x="2830282" y="6465354"/>
                <a:ext cx="1677062" cy="261610"/>
              </a:xfrm>
              <a:prstGeom prst="rect">
                <a:avLst/>
              </a:prstGeom>
              <a:noFill/>
            </p:spPr>
            <p:txBody>
              <a:bodyPr wrap="none" rtlCol="0">
                <a:spAutoFit/>
              </a:bodyPr>
              <a:lstStyle>
                <a:defPPr>
                  <a:defRPr lang="en-US"/>
                </a:defPPr>
                <a:lvl1pPr defTabSz="914400">
                  <a:defRPr sz="1400" b="1">
                    <a:solidFill>
                      <a:srgbClr val="FFFF00"/>
                    </a:solidFill>
                    <a:latin typeface="Calibri"/>
                  </a:defRPr>
                </a:lvl1pPr>
              </a:lstStyle>
              <a:p>
                <a:r>
                  <a:rPr lang="en-US" sz="1100" dirty="0"/>
                  <a:t>March 18, 2021   9:26 PM</a:t>
                </a:r>
              </a:p>
            </p:txBody>
          </p:sp>
          <p:sp>
            <p:nvSpPr>
              <p:cNvPr id="13" name="TextBox 12">
                <a:extLst>
                  <a:ext uri="{FF2B5EF4-FFF2-40B4-BE49-F238E27FC236}">
                    <a16:creationId xmlns:a16="http://schemas.microsoft.com/office/drawing/2014/main" id="{980D1648-6038-449A-8674-CCE2E409C5D4}"/>
                  </a:ext>
                </a:extLst>
              </p:cNvPr>
              <p:cNvSpPr txBox="1"/>
              <p:nvPr/>
            </p:nvSpPr>
            <p:spPr>
              <a:xfrm>
                <a:off x="202180" y="3495465"/>
                <a:ext cx="2564805" cy="1261884"/>
              </a:xfrm>
              <a:prstGeom prst="rect">
                <a:avLst/>
              </a:prstGeom>
              <a:noFill/>
            </p:spPr>
            <p:txBody>
              <a:bodyPr wrap="none" rtlCol="0">
                <a:spAutoFit/>
              </a:bodyPr>
              <a:lstStyle/>
              <a:p>
                <a:pPr defTabSz="914400">
                  <a:defRPr/>
                </a:pPr>
                <a:r>
                  <a:rPr lang="en-US" sz="2000" b="1" dirty="0">
                    <a:solidFill>
                      <a:srgbClr val="FFFF00"/>
                    </a:solidFill>
                    <a:latin typeface="Calibri"/>
                  </a:rPr>
                  <a:t>Bad Lighting</a:t>
                </a:r>
              </a:p>
              <a:p>
                <a:pPr marL="115888" indent="-115888" defTabSz="914400">
                  <a:buFont typeface="Arial" panose="020B0604020202020204" pitchFamily="34" charset="0"/>
                  <a:buChar char="•"/>
                  <a:defRPr/>
                </a:pPr>
                <a:r>
                  <a:rPr lang="en-US" sz="1400" b="1" dirty="0">
                    <a:solidFill>
                      <a:srgbClr val="FFFF00"/>
                    </a:solidFill>
                    <a:latin typeface="Calibri"/>
                  </a:rPr>
                  <a:t>Not shielded</a:t>
                </a:r>
              </a:p>
              <a:p>
                <a:pPr marL="115888" indent="-115888" defTabSz="914400">
                  <a:buFont typeface="Arial" panose="020B0604020202020204" pitchFamily="34" charset="0"/>
                  <a:buChar char="•"/>
                  <a:defRPr/>
                </a:pPr>
                <a:r>
                  <a:rPr lang="en-US" sz="1400" b="1" dirty="0">
                    <a:solidFill>
                      <a:srgbClr val="FFFF00"/>
                    </a:solidFill>
                    <a:latin typeface="Calibri"/>
                  </a:rPr>
                  <a:t>Glare in drivers face</a:t>
                </a:r>
              </a:p>
              <a:p>
                <a:pPr marL="115888" indent="-115888" defTabSz="914400">
                  <a:buFont typeface="Arial" panose="020B0604020202020204" pitchFamily="34" charset="0"/>
                  <a:buChar char="•"/>
                  <a:defRPr/>
                </a:pPr>
                <a:r>
                  <a:rPr lang="en-US" sz="1400" b="1" dirty="0">
                    <a:solidFill>
                      <a:srgbClr val="FFFF00"/>
                    </a:solidFill>
                    <a:latin typeface="Calibri"/>
                  </a:rPr>
                  <a:t>Very Bright </a:t>
                </a:r>
              </a:p>
              <a:p>
                <a:pPr marL="115888" indent="-115888" defTabSz="914400">
                  <a:buFont typeface="Arial" panose="020B0604020202020204" pitchFamily="34" charset="0"/>
                  <a:buChar char="•"/>
                  <a:defRPr/>
                </a:pPr>
                <a:r>
                  <a:rPr lang="en-US" sz="1400" b="1" dirty="0">
                    <a:solidFill>
                      <a:srgbClr val="FFFF00"/>
                    </a:solidFill>
                    <a:latin typeface="Calibri"/>
                  </a:rPr>
                  <a:t>Light Trespass off the property</a:t>
                </a:r>
              </a:p>
            </p:txBody>
          </p:sp>
          <p:pic>
            <p:nvPicPr>
              <p:cNvPr id="18" name="Picture 17">
                <a:extLst>
                  <a:ext uri="{FF2B5EF4-FFF2-40B4-BE49-F238E27FC236}">
                    <a16:creationId xmlns:a16="http://schemas.microsoft.com/office/drawing/2014/main" id="{FFAB105A-C3C4-4C2E-844E-7A6C3E195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2010" y="3495465"/>
                <a:ext cx="3073400" cy="1663700"/>
              </a:xfrm>
              <a:prstGeom prst="rect">
                <a:avLst/>
              </a:prstGeom>
            </p:spPr>
          </p:pic>
          <p:pic>
            <p:nvPicPr>
              <p:cNvPr id="23" name="Picture 22">
                <a:extLst>
                  <a:ext uri="{FF2B5EF4-FFF2-40B4-BE49-F238E27FC236}">
                    <a16:creationId xmlns:a16="http://schemas.microsoft.com/office/drawing/2014/main" id="{B50F324F-E9F1-4F56-B04F-EA47292FF8BC}"/>
                  </a:ext>
                </a:extLst>
              </p:cNvPr>
              <p:cNvPicPr>
                <a:picLocks noChangeAspect="1"/>
              </p:cNvPicPr>
              <p:nvPr/>
            </p:nvPicPr>
            <p:blipFill rotWithShape="1">
              <a:blip r:embed="rId6">
                <a:extLst>
                  <a:ext uri="{28A0092B-C50C-407E-A947-70E740481C1C}">
                    <a14:useLocalDpi xmlns:a14="http://schemas.microsoft.com/office/drawing/2010/main" val="0"/>
                  </a:ext>
                </a:extLst>
              </a:blip>
              <a:srcRect l="24876" r="35249"/>
              <a:stretch/>
            </p:blipFill>
            <p:spPr>
              <a:xfrm rot="5400000">
                <a:off x="5278146" y="4591906"/>
                <a:ext cx="1535233" cy="2887579"/>
              </a:xfrm>
              <a:prstGeom prst="rect">
                <a:avLst/>
              </a:prstGeom>
            </p:spPr>
          </p:pic>
        </p:grpSp>
        <p:sp>
          <p:nvSpPr>
            <p:cNvPr id="3" name="Rectangle 2">
              <a:extLst>
                <a:ext uri="{FF2B5EF4-FFF2-40B4-BE49-F238E27FC236}">
                  <a16:creationId xmlns:a16="http://schemas.microsoft.com/office/drawing/2014/main" id="{C61537B6-3C4B-4D11-9E37-F0BDEB6DEB37}"/>
                </a:ext>
              </a:extLst>
            </p:cNvPr>
            <p:cNvSpPr/>
            <p:nvPr/>
          </p:nvSpPr>
          <p:spPr>
            <a:xfrm>
              <a:off x="1311314" y="631427"/>
              <a:ext cx="7348889" cy="330784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873FF2B-E58E-40DD-A70F-8212BB6D66C1}"/>
              </a:ext>
            </a:extLst>
          </p:cNvPr>
          <p:cNvGrpSpPr/>
          <p:nvPr/>
        </p:nvGrpSpPr>
        <p:grpSpPr>
          <a:xfrm>
            <a:off x="1295637" y="4018338"/>
            <a:ext cx="7576321" cy="2692647"/>
            <a:chOff x="1295637" y="4018338"/>
            <a:chExt cx="7576321" cy="2692647"/>
          </a:xfrm>
        </p:grpSpPr>
        <p:pic>
          <p:nvPicPr>
            <p:cNvPr id="7" name="Picture 6">
              <a:extLst>
                <a:ext uri="{FF2B5EF4-FFF2-40B4-BE49-F238E27FC236}">
                  <a16:creationId xmlns:a16="http://schemas.microsoft.com/office/drawing/2014/main" id="{8EEC72B2-9659-45D9-932D-F100013FD9FA}"/>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35000"/>
                      </a14:imgEffect>
                    </a14:imgLayer>
                  </a14:imgProps>
                </a:ext>
                <a:ext uri="{28A0092B-C50C-407E-A947-70E740481C1C}">
                  <a14:useLocalDpi xmlns:a14="http://schemas.microsoft.com/office/drawing/2010/main" val="0"/>
                </a:ext>
              </a:extLst>
            </a:blip>
            <a:srcRect l="-221" t="33002" r="221" b="19871"/>
            <a:stretch/>
          </p:blipFill>
          <p:spPr>
            <a:xfrm>
              <a:off x="1311314" y="4018338"/>
              <a:ext cx="7560644" cy="2672310"/>
            </a:xfrm>
            <a:prstGeom prst="rect">
              <a:avLst/>
            </a:prstGeom>
          </p:spPr>
        </p:pic>
        <p:sp>
          <p:nvSpPr>
            <p:cNvPr id="19" name="TextBox 18">
              <a:extLst>
                <a:ext uri="{FF2B5EF4-FFF2-40B4-BE49-F238E27FC236}">
                  <a16:creationId xmlns:a16="http://schemas.microsoft.com/office/drawing/2014/main" id="{6B70B538-435D-476D-A166-E56F5726E238}"/>
                </a:ext>
              </a:extLst>
            </p:cNvPr>
            <p:cNvSpPr txBox="1"/>
            <p:nvPr/>
          </p:nvSpPr>
          <p:spPr>
            <a:xfrm>
              <a:off x="6625030" y="6365347"/>
              <a:ext cx="1645002" cy="261610"/>
            </a:xfrm>
            <a:prstGeom prst="rect">
              <a:avLst/>
            </a:prstGeom>
            <a:noFill/>
          </p:spPr>
          <p:txBody>
            <a:bodyPr wrap="none" rtlCol="0">
              <a:spAutoFit/>
            </a:bodyPr>
            <a:lstStyle>
              <a:defPPr>
                <a:defRPr lang="en-US"/>
              </a:defPPr>
              <a:lvl1pPr defTabSz="914400">
                <a:defRPr sz="1400" b="1">
                  <a:solidFill>
                    <a:srgbClr val="FFFF00"/>
                  </a:solidFill>
                  <a:latin typeface="Calibri"/>
                </a:defRPr>
              </a:lvl1pPr>
            </a:lstStyle>
            <a:p>
              <a:r>
                <a:rPr lang="en-US" sz="1100" dirty="0"/>
                <a:t>March 18, 2021  9:28 PM</a:t>
              </a:r>
            </a:p>
          </p:txBody>
        </p:sp>
        <p:sp>
          <p:nvSpPr>
            <p:cNvPr id="21" name="TextBox 20">
              <a:extLst>
                <a:ext uri="{FF2B5EF4-FFF2-40B4-BE49-F238E27FC236}">
                  <a16:creationId xmlns:a16="http://schemas.microsoft.com/office/drawing/2014/main" id="{D0F75FCE-0361-465E-84D9-0D0F33359C1B}"/>
                </a:ext>
              </a:extLst>
            </p:cNvPr>
            <p:cNvSpPr txBox="1"/>
            <p:nvPr/>
          </p:nvSpPr>
          <p:spPr>
            <a:xfrm>
              <a:off x="1332190" y="4064030"/>
              <a:ext cx="3786871" cy="1015663"/>
            </a:xfrm>
            <a:prstGeom prst="rect">
              <a:avLst/>
            </a:prstGeom>
            <a:noFill/>
          </p:spPr>
          <p:txBody>
            <a:bodyPr wrap="none" rtlCol="0">
              <a:spAutoFit/>
            </a:bodyPr>
            <a:lstStyle>
              <a:defPPr>
                <a:defRPr lang="en-US"/>
              </a:defPPr>
              <a:lvl1pPr defTabSz="914400">
                <a:defRPr sz="1400" b="1">
                  <a:solidFill>
                    <a:srgbClr val="FFFF00"/>
                  </a:solidFill>
                  <a:latin typeface="Calibri"/>
                </a:defRPr>
              </a:lvl1pPr>
            </a:lstStyle>
            <a:p>
              <a:r>
                <a:rPr lang="en-US" sz="1800" dirty="0"/>
                <a:t>Good Lighting</a:t>
              </a:r>
            </a:p>
            <a:p>
              <a:r>
                <a:rPr lang="en-US" dirty="0"/>
                <a:t>Shielded by roof overhang</a:t>
              </a:r>
            </a:p>
            <a:p>
              <a:r>
                <a:rPr lang="en-US" dirty="0"/>
                <a:t>Adequately bright for safety</a:t>
              </a:r>
            </a:p>
            <a:p>
              <a:r>
                <a:rPr lang="en-US" dirty="0"/>
                <a:t>Light stays on the walkway – no light trespassing</a:t>
              </a:r>
            </a:p>
          </p:txBody>
        </p:sp>
        <p:sp>
          <p:nvSpPr>
            <p:cNvPr id="20" name="Rectangle 19">
              <a:extLst>
                <a:ext uri="{FF2B5EF4-FFF2-40B4-BE49-F238E27FC236}">
                  <a16:creationId xmlns:a16="http://schemas.microsoft.com/office/drawing/2014/main" id="{05B82176-BE1B-4395-9AD9-8AC08FBF0CEB}"/>
                </a:ext>
              </a:extLst>
            </p:cNvPr>
            <p:cNvSpPr/>
            <p:nvPr/>
          </p:nvSpPr>
          <p:spPr>
            <a:xfrm>
              <a:off x="1295637" y="4018339"/>
              <a:ext cx="7576321" cy="269264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8473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D1CD65-03F7-475C-A987-75D33D067DA9}"/>
              </a:ext>
            </a:extLst>
          </p:cNvPr>
          <p:cNvSpPr>
            <a:spLocks noGrp="1"/>
          </p:cNvSpPr>
          <p:nvPr>
            <p:ph type="title"/>
          </p:nvPr>
        </p:nvSpPr>
        <p:spPr>
          <a:xfrm>
            <a:off x="85969" y="130786"/>
            <a:ext cx="7622262" cy="375497"/>
          </a:xfrm>
        </p:spPr>
        <p:txBody>
          <a:bodyPr>
            <a:normAutofit fontScale="90000"/>
          </a:bodyPr>
          <a:lstStyle/>
          <a:p>
            <a:r>
              <a:rPr lang="en-US" dirty="0"/>
              <a:t>Safety &amp; Security</a:t>
            </a:r>
          </a:p>
        </p:txBody>
      </p:sp>
      <p:pic>
        <p:nvPicPr>
          <p:cNvPr id="3" name="Picture 2">
            <a:extLst>
              <a:ext uri="{FF2B5EF4-FFF2-40B4-BE49-F238E27FC236}">
                <a16:creationId xmlns:a16="http://schemas.microsoft.com/office/drawing/2014/main" id="{C08A9ECD-C771-42E8-9D6A-F2B4E3FC5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3923"/>
            <a:ext cx="10569040" cy="6244077"/>
          </a:xfrm>
          <a:prstGeom prst="rect">
            <a:avLst/>
          </a:prstGeom>
        </p:spPr>
      </p:pic>
      <p:sp>
        <p:nvSpPr>
          <p:cNvPr id="10" name="TextBox 9">
            <a:extLst>
              <a:ext uri="{FF2B5EF4-FFF2-40B4-BE49-F238E27FC236}">
                <a16:creationId xmlns:a16="http://schemas.microsoft.com/office/drawing/2014/main" id="{DF99E5D5-0D79-4822-A3F6-B42ECAEE7137}"/>
              </a:ext>
            </a:extLst>
          </p:cNvPr>
          <p:cNvSpPr txBox="1"/>
          <p:nvPr/>
        </p:nvSpPr>
        <p:spPr>
          <a:xfrm>
            <a:off x="9095207" y="106173"/>
            <a:ext cx="3010824" cy="400110"/>
          </a:xfrm>
          <a:prstGeom prst="rect">
            <a:avLst/>
          </a:prstGeom>
          <a:noFill/>
        </p:spPr>
        <p:txBody>
          <a:bodyPr wrap="none" rtlCol="0">
            <a:spAutoFit/>
          </a:bodyPr>
          <a:lstStyle/>
          <a:p>
            <a:r>
              <a:rPr lang="en-US" sz="2000" dirty="0">
                <a:hlinkClick r:id="rId4">
                  <a:extLst>
                    <a:ext uri="{A12FA001-AC4F-418D-AE19-62706E023703}">
                      <ahyp:hlinkClr xmlns:ahyp="http://schemas.microsoft.com/office/drawing/2018/hyperlinkcolor" val="tx"/>
                    </a:ext>
                  </a:extLst>
                </a:hlinkClick>
              </a:rPr>
              <a:t>www.darkskyoregon.org</a:t>
            </a:r>
            <a:r>
              <a:rPr lang="en-US" sz="2000" dirty="0"/>
              <a:t> </a:t>
            </a:r>
          </a:p>
        </p:txBody>
      </p:sp>
      <p:pic>
        <p:nvPicPr>
          <p:cNvPr id="6" name="Picture 5">
            <a:extLst>
              <a:ext uri="{FF2B5EF4-FFF2-40B4-BE49-F238E27FC236}">
                <a16:creationId xmlns:a16="http://schemas.microsoft.com/office/drawing/2014/main" id="{5B4F3083-BE4A-413C-A0E6-8BDBE78F3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6458" y="5567664"/>
            <a:ext cx="1917965" cy="1124174"/>
          </a:xfrm>
          <a:prstGeom prst="rect">
            <a:avLst/>
          </a:prstGeom>
        </p:spPr>
      </p:pic>
    </p:spTree>
    <p:extLst>
      <p:ext uri="{BB962C8B-B14F-4D97-AF65-F5344CB8AC3E}">
        <p14:creationId xmlns:p14="http://schemas.microsoft.com/office/powerpoint/2010/main" val="585357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D1CD65-03F7-475C-A987-75D33D067DA9}"/>
              </a:ext>
            </a:extLst>
          </p:cNvPr>
          <p:cNvSpPr>
            <a:spLocks noGrp="1"/>
          </p:cNvSpPr>
          <p:nvPr>
            <p:ph type="title"/>
          </p:nvPr>
        </p:nvSpPr>
        <p:spPr>
          <a:xfrm>
            <a:off x="0" y="110031"/>
            <a:ext cx="9675278" cy="375497"/>
          </a:xfrm>
        </p:spPr>
        <p:txBody>
          <a:bodyPr>
            <a:noAutofit/>
          </a:bodyPr>
          <a:lstStyle/>
          <a:p>
            <a:r>
              <a:rPr lang="en-US" sz="2800" dirty="0"/>
              <a:t>What you can do to Minimize Light Pollution</a:t>
            </a:r>
          </a:p>
        </p:txBody>
      </p:sp>
      <p:pic>
        <p:nvPicPr>
          <p:cNvPr id="9" name="Picture 8">
            <a:extLst>
              <a:ext uri="{FF2B5EF4-FFF2-40B4-BE49-F238E27FC236}">
                <a16:creationId xmlns:a16="http://schemas.microsoft.com/office/drawing/2014/main" id="{AD0C3687-7D2D-4E1B-8E0B-ED05FCE03411}"/>
              </a:ext>
            </a:extLst>
          </p:cNvPr>
          <p:cNvPicPr>
            <a:picLocks noChangeAspect="1"/>
          </p:cNvPicPr>
          <p:nvPr/>
        </p:nvPicPr>
        <p:blipFill rotWithShape="1">
          <a:blip r:embed="rId3"/>
          <a:srcRect t="1474" b="1"/>
          <a:stretch/>
        </p:blipFill>
        <p:spPr>
          <a:xfrm>
            <a:off x="1" y="593969"/>
            <a:ext cx="9037122" cy="6264031"/>
          </a:xfrm>
          <a:prstGeom prst="rect">
            <a:avLst/>
          </a:prstGeom>
        </p:spPr>
      </p:pic>
      <p:sp>
        <p:nvSpPr>
          <p:cNvPr id="10" name="TextBox 9">
            <a:extLst>
              <a:ext uri="{FF2B5EF4-FFF2-40B4-BE49-F238E27FC236}">
                <a16:creationId xmlns:a16="http://schemas.microsoft.com/office/drawing/2014/main" id="{DF99E5D5-0D79-4822-A3F6-B42ECAEE7137}"/>
              </a:ext>
            </a:extLst>
          </p:cNvPr>
          <p:cNvSpPr txBox="1"/>
          <p:nvPr/>
        </p:nvSpPr>
        <p:spPr>
          <a:xfrm>
            <a:off x="9356176" y="4824396"/>
            <a:ext cx="2728247" cy="369332"/>
          </a:xfrm>
          <a:prstGeom prst="rect">
            <a:avLst/>
          </a:prstGeom>
          <a:noFill/>
        </p:spPr>
        <p:txBody>
          <a:bodyPr wrap="none" rtlCol="0">
            <a:spAutoFit/>
          </a:bodyPr>
          <a:lstStyle/>
          <a:p>
            <a:r>
              <a:rPr lang="en-US" dirty="0">
                <a:hlinkClick r:id="rId4">
                  <a:extLst>
                    <a:ext uri="{A12FA001-AC4F-418D-AE19-62706E023703}">
                      <ahyp:hlinkClr xmlns:ahyp="http://schemas.microsoft.com/office/drawing/2018/hyperlinkcolor" val="tx"/>
                    </a:ext>
                  </a:extLst>
                </a:hlinkClick>
              </a:rPr>
              <a:t>www.darkskyoregon.org</a:t>
            </a:r>
            <a:r>
              <a:rPr lang="en-US" dirty="0"/>
              <a:t> </a:t>
            </a:r>
          </a:p>
        </p:txBody>
      </p:sp>
      <p:pic>
        <p:nvPicPr>
          <p:cNvPr id="6" name="Picture 5">
            <a:extLst>
              <a:ext uri="{FF2B5EF4-FFF2-40B4-BE49-F238E27FC236}">
                <a16:creationId xmlns:a16="http://schemas.microsoft.com/office/drawing/2014/main" id="{D60903BF-E41D-42FF-843A-FC0F9676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6458" y="5567664"/>
            <a:ext cx="1917965" cy="1124174"/>
          </a:xfrm>
          <a:prstGeom prst="rect">
            <a:avLst/>
          </a:prstGeom>
        </p:spPr>
      </p:pic>
    </p:spTree>
    <p:extLst>
      <p:ext uri="{BB962C8B-B14F-4D97-AF65-F5344CB8AC3E}">
        <p14:creationId xmlns:p14="http://schemas.microsoft.com/office/powerpoint/2010/main" val="219282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D1CD65-03F7-475C-A987-75D33D067DA9}"/>
              </a:ext>
            </a:extLst>
          </p:cNvPr>
          <p:cNvSpPr>
            <a:spLocks noGrp="1"/>
          </p:cNvSpPr>
          <p:nvPr>
            <p:ph type="title"/>
          </p:nvPr>
        </p:nvSpPr>
        <p:spPr>
          <a:xfrm>
            <a:off x="107081" y="827911"/>
            <a:ext cx="7886700" cy="375497"/>
          </a:xfrm>
        </p:spPr>
        <p:txBody>
          <a:bodyPr>
            <a:normAutofit fontScale="90000"/>
          </a:bodyPr>
          <a:lstStyle/>
          <a:p>
            <a:r>
              <a:rPr lang="en-US" dirty="0"/>
              <a:t>Oregon’s First International Dark-Sky Park</a:t>
            </a:r>
          </a:p>
        </p:txBody>
      </p:sp>
      <p:sp>
        <p:nvSpPr>
          <p:cNvPr id="10" name="TextBox 9">
            <a:extLst>
              <a:ext uri="{FF2B5EF4-FFF2-40B4-BE49-F238E27FC236}">
                <a16:creationId xmlns:a16="http://schemas.microsoft.com/office/drawing/2014/main" id="{DF99E5D5-0D79-4822-A3F6-B42ECAEE7137}"/>
              </a:ext>
            </a:extLst>
          </p:cNvPr>
          <p:cNvSpPr txBox="1"/>
          <p:nvPr/>
        </p:nvSpPr>
        <p:spPr>
          <a:xfrm>
            <a:off x="8117843" y="3167390"/>
            <a:ext cx="3582456" cy="461665"/>
          </a:xfrm>
          <a:prstGeom prst="rect">
            <a:avLst/>
          </a:prstGeom>
          <a:noFill/>
        </p:spPr>
        <p:txBody>
          <a:bodyPr wrap="none" rtlCol="0">
            <a:spAutoFit/>
          </a:bodyPr>
          <a:lstStyle/>
          <a:p>
            <a:r>
              <a:rPr lang="en-US" sz="2400" dirty="0">
                <a:hlinkClick r:id="rId3">
                  <a:extLst>
                    <a:ext uri="{A12FA001-AC4F-418D-AE19-62706E023703}">
                      <ahyp:hlinkClr xmlns:ahyp="http://schemas.microsoft.com/office/drawing/2018/hyperlinkcolor" val="tx"/>
                    </a:ext>
                  </a:extLst>
                </a:hlinkClick>
              </a:rPr>
              <a:t>www.darkskyoregon.org</a:t>
            </a:r>
            <a:r>
              <a:rPr lang="en-US" sz="2400" dirty="0"/>
              <a:t> </a:t>
            </a:r>
          </a:p>
        </p:txBody>
      </p:sp>
      <p:grpSp>
        <p:nvGrpSpPr>
          <p:cNvPr id="2" name="Group 1">
            <a:extLst>
              <a:ext uri="{FF2B5EF4-FFF2-40B4-BE49-F238E27FC236}">
                <a16:creationId xmlns:a16="http://schemas.microsoft.com/office/drawing/2014/main" id="{F80CCB9C-0B8D-4745-A899-6CF9CFE8EAE8}"/>
              </a:ext>
            </a:extLst>
          </p:cNvPr>
          <p:cNvGrpSpPr/>
          <p:nvPr/>
        </p:nvGrpSpPr>
        <p:grpSpPr>
          <a:xfrm>
            <a:off x="0" y="1529514"/>
            <a:ext cx="7993781" cy="5327785"/>
            <a:chOff x="0" y="1529514"/>
            <a:chExt cx="7993781" cy="5327785"/>
          </a:xfrm>
        </p:grpSpPr>
        <p:pic>
          <p:nvPicPr>
            <p:cNvPr id="3" name="Picture 2">
              <a:extLst>
                <a:ext uri="{FF2B5EF4-FFF2-40B4-BE49-F238E27FC236}">
                  <a16:creationId xmlns:a16="http://schemas.microsoft.com/office/drawing/2014/main" id="{C092DFDE-AB43-441F-BCE0-F3E66D464876}"/>
                </a:ext>
              </a:extLst>
            </p:cNvPr>
            <p:cNvPicPr>
              <a:picLocks noChangeAspect="1"/>
            </p:cNvPicPr>
            <p:nvPr/>
          </p:nvPicPr>
          <p:blipFill>
            <a:blip r:embed="rId4"/>
            <a:srcRect/>
            <a:stretch/>
          </p:blipFill>
          <p:spPr>
            <a:xfrm>
              <a:off x="0" y="1529514"/>
              <a:ext cx="7993781" cy="5327785"/>
            </a:xfrm>
            <a:prstGeom prst="rect">
              <a:avLst/>
            </a:prstGeom>
          </p:spPr>
        </p:pic>
        <p:sp>
          <p:nvSpPr>
            <p:cNvPr id="8" name="TextBox 7">
              <a:extLst>
                <a:ext uri="{FF2B5EF4-FFF2-40B4-BE49-F238E27FC236}">
                  <a16:creationId xmlns:a16="http://schemas.microsoft.com/office/drawing/2014/main" id="{88118A66-5AD9-4C84-8643-554225E894C5}"/>
                </a:ext>
              </a:extLst>
            </p:cNvPr>
            <p:cNvSpPr txBox="1"/>
            <p:nvPr/>
          </p:nvSpPr>
          <p:spPr>
            <a:xfrm>
              <a:off x="6673024" y="6513734"/>
              <a:ext cx="1205779" cy="230832"/>
            </a:xfrm>
            <a:prstGeom prst="rect">
              <a:avLst/>
            </a:prstGeom>
            <a:noFill/>
          </p:spPr>
          <p:txBody>
            <a:bodyPr wrap="none" rtlCol="0">
              <a:spAutoFit/>
            </a:bodyPr>
            <a:lstStyle/>
            <a:p>
              <a:pPr defTabSz="914400">
                <a:defRPr/>
              </a:pPr>
              <a:r>
                <a:rPr lang="en-US" sz="900" b="1" dirty="0">
                  <a:solidFill>
                    <a:srgbClr val="FFFF00"/>
                  </a:solidFill>
                  <a:latin typeface="Calibri"/>
                </a:rPr>
                <a:t>Photo by Dawn Davis</a:t>
              </a:r>
            </a:p>
          </p:txBody>
        </p:sp>
        <p:sp>
          <p:nvSpPr>
            <p:cNvPr id="11" name="TextBox 10">
              <a:extLst>
                <a:ext uri="{FF2B5EF4-FFF2-40B4-BE49-F238E27FC236}">
                  <a16:creationId xmlns:a16="http://schemas.microsoft.com/office/drawing/2014/main" id="{ABCF61E7-FF96-4578-8F4A-C16CDC600DA8}"/>
                </a:ext>
              </a:extLst>
            </p:cNvPr>
            <p:cNvSpPr txBox="1"/>
            <p:nvPr/>
          </p:nvSpPr>
          <p:spPr>
            <a:xfrm>
              <a:off x="618509" y="6422533"/>
              <a:ext cx="2533481" cy="307777"/>
            </a:xfrm>
            <a:prstGeom prst="rect">
              <a:avLst/>
            </a:prstGeom>
            <a:noFill/>
          </p:spPr>
          <p:txBody>
            <a:bodyPr wrap="square" rtlCol="0">
              <a:spAutoFit/>
            </a:bodyPr>
            <a:lstStyle/>
            <a:p>
              <a:pPr defTabSz="914400">
                <a:defRPr/>
              </a:pPr>
              <a:r>
                <a:rPr lang="en-US" sz="1400" dirty="0">
                  <a:solidFill>
                    <a:prstClr val="white"/>
                  </a:solidFill>
                  <a:latin typeface="Calibri"/>
                </a:rPr>
                <a:t>Prineville Reservoir State Park</a:t>
              </a:r>
            </a:p>
          </p:txBody>
        </p:sp>
      </p:grpSp>
      <p:pic>
        <p:nvPicPr>
          <p:cNvPr id="9" name="Picture 8">
            <a:extLst>
              <a:ext uri="{FF2B5EF4-FFF2-40B4-BE49-F238E27FC236}">
                <a16:creationId xmlns:a16="http://schemas.microsoft.com/office/drawing/2014/main" id="{E78409CB-C92E-4750-8FCC-F6149269D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6458" y="5567664"/>
            <a:ext cx="1917965" cy="1124174"/>
          </a:xfrm>
          <a:prstGeom prst="rect">
            <a:avLst/>
          </a:prstGeom>
        </p:spPr>
      </p:pic>
      <p:sp>
        <p:nvSpPr>
          <p:cNvPr id="12" name="TextBox 11">
            <a:extLst>
              <a:ext uri="{FF2B5EF4-FFF2-40B4-BE49-F238E27FC236}">
                <a16:creationId xmlns:a16="http://schemas.microsoft.com/office/drawing/2014/main" id="{D0B0FE12-3ADB-4B4B-9DBF-B8EDF2E5D0E9}"/>
              </a:ext>
            </a:extLst>
          </p:cNvPr>
          <p:cNvSpPr txBox="1"/>
          <p:nvPr/>
        </p:nvSpPr>
        <p:spPr>
          <a:xfrm>
            <a:off x="8117843" y="4080334"/>
            <a:ext cx="3167936" cy="369332"/>
          </a:xfrm>
          <a:prstGeom prst="rect">
            <a:avLst/>
          </a:prstGeom>
          <a:noFill/>
        </p:spPr>
        <p:txBody>
          <a:bodyPr wrap="square">
            <a:spAutoFit/>
          </a:bodyPr>
          <a:lstStyle/>
          <a:p>
            <a:r>
              <a:rPr lang="en-US" sz="1800" dirty="0">
                <a:hlinkClick r:id="rId6">
                  <a:extLst>
                    <a:ext uri="{A12FA001-AC4F-418D-AE19-62706E023703}">
                      <ahyp:hlinkClr xmlns:ahyp="http://schemas.microsoft.com/office/drawing/2018/hyperlinkcolor" val="tx"/>
                    </a:ext>
                  </a:extLst>
                </a:hlinkClick>
              </a:rPr>
              <a:t>cathie.flanigan@darksky.org</a:t>
            </a:r>
            <a:endParaRPr lang="en-US" dirty="0"/>
          </a:p>
        </p:txBody>
      </p:sp>
    </p:spTree>
    <p:extLst>
      <p:ext uri="{BB962C8B-B14F-4D97-AF65-F5344CB8AC3E}">
        <p14:creationId xmlns:p14="http://schemas.microsoft.com/office/powerpoint/2010/main" val="406840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2" name="Group 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1">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4" name="Rectangle 13">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80A2C3-0DF4-9545-AB01-09D6E6B3F5B9}"/>
              </a:ext>
            </a:extLst>
          </p:cNvPr>
          <p:cNvSpPr>
            <a:spLocks noGrp="1"/>
          </p:cNvSpPr>
          <p:nvPr>
            <p:ph type="title"/>
          </p:nvPr>
        </p:nvSpPr>
        <p:spPr>
          <a:xfrm>
            <a:off x="680321" y="753228"/>
            <a:ext cx="7087552" cy="1080938"/>
          </a:xfrm>
        </p:spPr>
        <p:txBody>
          <a:bodyPr>
            <a:normAutofit/>
          </a:bodyPr>
          <a:lstStyle/>
          <a:p>
            <a:r>
              <a:rPr lang="en-US"/>
              <a:t>Links &amp; Resources</a:t>
            </a:r>
            <a:endParaRPr lang="en-US" dirty="0"/>
          </a:p>
        </p:txBody>
      </p:sp>
      <p:pic>
        <p:nvPicPr>
          <p:cNvPr id="25" name="Picture 15">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graphicFrame>
        <p:nvGraphicFramePr>
          <p:cNvPr id="5" name="Content Placeholder 2">
            <a:extLst>
              <a:ext uri="{FF2B5EF4-FFF2-40B4-BE49-F238E27FC236}">
                <a16:creationId xmlns:a16="http://schemas.microsoft.com/office/drawing/2014/main" id="{70C43A4D-48DF-435C-996F-9839AE95EA97}"/>
              </a:ext>
            </a:extLst>
          </p:cNvPr>
          <p:cNvGraphicFramePr>
            <a:graphicFrameLocks noGrp="1"/>
          </p:cNvGraphicFramePr>
          <p:nvPr>
            <p:ph idx="1"/>
            <p:extLst>
              <p:ext uri="{D42A27DB-BD31-4B8C-83A1-F6EECF244321}">
                <p14:modId xmlns:p14="http://schemas.microsoft.com/office/powerpoint/2010/main" val="116146677"/>
              </p:ext>
            </p:extLst>
          </p:nvPr>
        </p:nvGraphicFramePr>
        <p:xfrm>
          <a:off x="154380" y="2061465"/>
          <a:ext cx="11661568" cy="47198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30003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2" name="Group 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1">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4" name="Rectangle 13">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80A2C3-0DF4-9545-AB01-09D6E6B3F5B9}"/>
              </a:ext>
            </a:extLst>
          </p:cNvPr>
          <p:cNvSpPr>
            <a:spLocks noGrp="1"/>
          </p:cNvSpPr>
          <p:nvPr>
            <p:ph type="title"/>
          </p:nvPr>
        </p:nvSpPr>
        <p:spPr>
          <a:xfrm>
            <a:off x="680321" y="753228"/>
            <a:ext cx="7087552" cy="1080938"/>
          </a:xfrm>
        </p:spPr>
        <p:txBody>
          <a:bodyPr>
            <a:normAutofit/>
          </a:bodyPr>
          <a:lstStyle/>
          <a:p>
            <a:r>
              <a:rPr lang="en-US" dirty="0"/>
              <a:t>Links &amp; Resources, cont’d</a:t>
            </a:r>
          </a:p>
        </p:txBody>
      </p:sp>
      <p:pic>
        <p:nvPicPr>
          <p:cNvPr id="25" name="Picture 15">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graphicFrame>
        <p:nvGraphicFramePr>
          <p:cNvPr id="5" name="Content Placeholder 2">
            <a:extLst>
              <a:ext uri="{FF2B5EF4-FFF2-40B4-BE49-F238E27FC236}">
                <a16:creationId xmlns:a16="http://schemas.microsoft.com/office/drawing/2014/main" id="{70C43A4D-48DF-435C-996F-9839AE95EA97}"/>
              </a:ext>
            </a:extLst>
          </p:cNvPr>
          <p:cNvGraphicFramePr>
            <a:graphicFrameLocks noGrp="1"/>
          </p:cNvGraphicFramePr>
          <p:nvPr>
            <p:ph idx="1"/>
            <p:extLst>
              <p:ext uri="{D42A27DB-BD31-4B8C-83A1-F6EECF244321}">
                <p14:modId xmlns:p14="http://schemas.microsoft.com/office/powerpoint/2010/main" val="3683878835"/>
              </p:ext>
            </p:extLst>
          </p:nvPr>
        </p:nvGraphicFramePr>
        <p:xfrm>
          <a:off x="154380" y="2061465"/>
          <a:ext cx="11245932" cy="38168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3291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64DAFB-AD9A-4E52-B026-8641CCD67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747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9">
            <a:extLst>
              <a:ext uri="{FF2B5EF4-FFF2-40B4-BE49-F238E27FC236}">
                <a16:creationId xmlns:a16="http://schemas.microsoft.com/office/drawing/2014/main" id="{23B1C8FC-E1FE-470B-AB3B-D4B1D8C9DE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C4DD07-1482-9447-8917-CBAB33903262}"/>
              </a:ext>
            </a:extLst>
          </p:cNvPr>
          <p:cNvSpPr>
            <a:spLocks noGrp="1"/>
          </p:cNvSpPr>
          <p:nvPr>
            <p:ph type="title"/>
          </p:nvPr>
        </p:nvSpPr>
        <p:spPr>
          <a:xfrm>
            <a:off x="680322" y="321733"/>
            <a:ext cx="9256566" cy="845983"/>
          </a:xfrm>
          <a:effectLst>
            <a:outerShdw blurRad="88900" dist="38100" dir="2700000" algn="tl" rotWithShape="0">
              <a:prstClr val="black">
                <a:alpha val="30000"/>
              </a:prstClr>
            </a:outerShdw>
          </a:effectLst>
        </p:spPr>
        <p:txBody>
          <a:bodyPr anchor="b">
            <a:normAutofit/>
          </a:bodyPr>
          <a:lstStyle/>
          <a:p>
            <a:r>
              <a:rPr lang="en-US" dirty="0"/>
              <a:t>Welcome! Take your seat at the table!  </a:t>
            </a:r>
          </a:p>
        </p:txBody>
      </p:sp>
      <p:pic>
        <p:nvPicPr>
          <p:cNvPr id="12" name="Picture 11">
            <a:extLst>
              <a:ext uri="{FF2B5EF4-FFF2-40B4-BE49-F238E27FC236}">
                <a16:creationId xmlns:a16="http://schemas.microsoft.com/office/drawing/2014/main" id="{56ED1086-4FBF-41E3-B23D-0AF086E76F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2846786"/>
            <a:ext cx="1602997" cy="144270"/>
          </a:xfrm>
          <a:prstGeom prst="rect">
            <a:avLst/>
          </a:prstGeom>
        </p:spPr>
      </p:pic>
      <p:pic>
        <p:nvPicPr>
          <p:cNvPr id="14" name="Picture 13">
            <a:extLst>
              <a:ext uri="{FF2B5EF4-FFF2-40B4-BE49-F238E27FC236}">
                <a16:creationId xmlns:a16="http://schemas.microsoft.com/office/drawing/2014/main" id="{8900C04C-9973-40F3-8121-55AC6A472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 y="5851041"/>
            <a:ext cx="9936886" cy="321164"/>
          </a:xfrm>
          <a:prstGeom prst="rect">
            <a:avLst/>
          </a:prstGeom>
        </p:spPr>
      </p:pic>
      <p:sp>
        <p:nvSpPr>
          <p:cNvPr id="16" name="Rectangle 15">
            <a:extLst>
              <a:ext uri="{FF2B5EF4-FFF2-40B4-BE49-F238E27FC236}">
                <a16:creationId xmlns:a16="http://schemas.microsoft.com/office/drawing/2014/main" id="{CD6B57F6-C734-4FDA-9495-94E602DC5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9448"/>
            <a:ext cx="9936887" cy="4381221"/>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F02B6B-AA5D-C34B-8FC5-D27847C44CB0}"/>
              </a:ext>
            </a:extLst>
          </p:cNvPr>
          <p:cNvSpPr>
            <a:spLocks noGrp="1"/>
          </p:cNvSpPr>
          <p:nvPr>
            <p:ph idx="1"/>
          </p:nvPr>
        </p:nvSpPr>
        <p:spPr>
          <a:xfrm>
            <a:off x="142505" y="1603169"/>
            <a:ext cx="9138872" cy="4073236"/>
          </a:xfrm>
        </p:spPr>
        <p:txBody>
          <a:bodyPr anchor="t">
            <a:normAutofit fontScale="92500" lnSpcReduction="10000"/>
          </a:bodyPr>
          <a:lstStyle/>
          <a:p>
            <a:pPr lvl="0"/>
            <a:r>
              <a:rPr lang="en-US" dirty="0"/>
              <a:t>The Board is your voice to Council and Staff, don’t hesitate to contact us</a:t>
            </a:r>
          </a:p>
          <a:p>
            <a:pPr lvl="0"/>
            <a:r>
              <a:rPr lang="en-US" dirty="0"/>
              <a:t>Share your views with other AB Members on the Member’s only Forum on the ABNA website</a:t>
            </a:r>
          </a:p>
          <a:p>
            <a:pPr lvl="0"/>
            <a:r>
              <a:rPr lang="en-US" dirty="0"/>
              <a:t>Land Use is often a hot topic and can be complex, rely on your Land Use Chair and take advantage of the comprehensive land use education tools on the City’s website</a:t>
            </a:r>
          </a:p>
          <a:p>
            <a:pPr lvl="0"/>
            <a:r>
              <a:rPr lang="en-US" dirty="0"/>
              <a:t>Membership matters, please encourage your Awbrey Butte friends and neighbors to register with ABNA and join our Awbrey Butte Facebook Group</a:t>
            </a:r>
          </a:p>
          <a:p>
            <a:pPr lvl="0"/>
            <a:r>
              <a:rPr lang="en-US" dirty="0"/>
              <a:t>Please consider attending an ABNA Board meeting, also consider supporting the Awbrey Butte community by working with the Board </a:t>
            </a:r>
          </a:p>
          <a:p>
            <a:endParaRPr lang="en-US" sz="2000" dirty="0">
              <a:solidFill>
                <a:srgbClr val="FFFFFF"/>
              </a:solidFill>
            </a:endParaRPr>
          </a:p>
        </p:txBody>
      </p:sp>
      <p:sp>
        <p:nvSpPr>
          <p:cNvPr id="18" name="Rectangle 17">
            <a:extLst>
              <a:ext uri="{FF2B5EF4-FFF2-40B4-BE49-F238E27FC236}">
                <a16:creationId xmlns:a16="http://schemas.microsoft.com/office/drawing/2014/main" id="{D6C984CB-7FE4-4AD0-8CF7-11AD5573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148944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6157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D9EA-4116-454D-A1F2-4D1B49B0CDC6}"/>
              </a:ext>
            </a:extLst>
          </p:cNvPr>
          <p:cNvSpPr>
            <a:spLocks noGrp="1"/>
          </p:cNvSpPr>
          <p:nvPr>
            <p:ph type="title"/>
          </p:nvPr>
        </p:nvSpPr>
        <p:spPr>
          <a:xfrm>
            <a:off x="1077362" y="720435"/>
            <a:ext cx="6608086" cy="1507375"/>
          </a:xfrm>
        </p:spPr>
        <p:txBody>
          <a:bodyPr>
            <a:normAutofit/>
          </a:bodyPr>
          <a:lstStyle/>
          <a:p>
            <a:r>
              <a:rPr lang="en-US" dirty="0"/>
              <a:t>We’ll discuss…</a:t>
            </a:r>
          </a:p>
        </p:txBody>
      </p:sp>
      <p:sp>
        <p:nvSpPr>
          <p:cNvPr id="3" name="Content Placeholder 2">
            <a:extLst>
              <a:ext uri="{FF2B5EF4-FFF2-40B4-BE49-F238E27FC236}">
                <a16:creationId xmlns:a16="http://schemas.microsoft.com/office/drawing/2014/main" id="{1C2443F7-D13C-B442-B932-A69D6CEF77A6}"/>
              </a:ext>
            </a:extLst>
          </p:cNvPr>
          <p:cNvSpPr>
            <a:spLocks noGrp="1"/>
          </p:cNvSpPr>
          <p:nvPr>
            <p:ph idx="1"/>
          </p:nvPr>
        </p:nvSpPr>
        <p:spPr>
          <a:xfrm>
            <a:off x="142505" y="2113808"/>
            <a:ext cx="11946576" cy="4595750"/>
          </a:xfrm>
        </p:spPr>
        <p:txBody>
          <a:bodyPr>
            <a:normAutofit/>
          </a:bodyPr>
          <a:lstStyle/>
          <a:p>
            <a:r>
              <a:rPr lang="en-US" dirty="0"/>
              <a:t>Definitions &amp; Acronyms</a:t>
            </a:r>
          </a:p>
          <a:p>
            <a:r>
              <a:rPr lang="en-US" dirty="0"/>
              <a:t>ABNA Membership Information  </a:t>
            </a:r>
          </a:p>
          <a:p>
            <a:r>
              <a:rPr lang="en-US" dirty="0"/>
              <a:t>Topics of Concern - Speeding, Street Safety, &amp; Land Use</a:t>
            </a:r>
          </a:p>
          <a:p>
            <a:r>
              <a:rPr lang="en-US" dirty="0"/>
              <a:t>Light Pollution - Updates for Central Oregon</a:t>
            </a:r>
          </a:p>
          <a:p>
            <a:r>
              <a:rPr lang="en-US" dirty="0"/>
              <a:t>Member Comments: </a:t>
            </a:r>
          </a:p>
          <a:p>
            <a:pPr lvl="1">
              <a:lnSpc>
                <a:spcPct val="110000"/>
              </a:lnSpc>
            </a:pPr>
            <a:r>
              <a:rPr lang="en-US" dirty="0"/>
              <a:t>Board is listening</a:t>
            </a:r>
          </a:p>
          <a:p>
            <a:pPr lvl="1">
              <a:lnSpc>
                <a:spcPct val="110000"/>
              </a:lnSpc>
            </a:pPr>
            <a:r>
              <a:rPr lang="en-US" dirty="0"/>
              <a:t>Please observe 2-minute time limit</a:t>
            </a:r>
          </a:p>
          <a:p>
            <a:pPr lvl="1">
              <a:lnSpc>
                <a:spcPct val="110000"/>
              </a:lnSpc>
            </a:pPr>
            <a:r>
              <a:rPr lang="en-US" dirty="0"/>
              <a:t>If your topic was previously addressed please acknowledge your support and allow the balance of your time for other speakers</a:t>
            </a:r>
          </a:p>
          <a:p>
            <a:pPr lvl="1">
              <a:lnSpc>
                <a:spcPct val="110000"/>
              </a:lnSpc>
            </a:pPr>
            <a:r>
              <a:rPr lang="en-US" dirty="0"/>
              <a:t>Whether you speak or not, don't hesitate to message the Board at: </a:t>
            </a:r>
            <a:r>
              <a:rPr lang="en-US" dirty="0">
                <a:hlinkClick r:id="rId3" tooltip="mailto:board@abnabend.com"/>
              </a:rPr>
              <a:t>board@abnabend.com</a:t>
            </a:r>
            <a:br>
              <a:rPr lang="en-US" dirty="0"/>
            </a:br>
            <a:endParaRPr lang="en-US" dirty="0"/>
          </a:p>
          <a:p>
            <a:endParaRPr lang="en-US" dirty="0"/>
          </a:p>
          <a:p>
            <a:endParaRPr lang="en-US" dirty="0"/>
          </a:p>
        </p:txBody>
      </p:sp>
    </p:spTree>
    <p:extLst>
      <p:ext uri="{BB962C8B-B14F-4D97-AF65-F5344CB8AC3E}">
        <p14:creationId xmlns:p14="http://schemas.microsoft.com/office/powerpoint/2010/main" val="2548759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C1F07745-D943-46DF-AB69-FA455CE42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5"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9">
            <a:extLst>
              <a:ext uri="{FF2B5EF4-FFF2-40B4-BE49-F238E27FC236}">
                <a16:creationId xmlns:a16="http://schemas.microsoft.com/office/drawing/2014/main" id="{B72A2E17-3305-4404-A0DA-5CC3BDAFE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4">
            <a:extLst>
              <a:ext uri="{FF2B5EF4-FFF2-40B4-BE49-F238E27FC236}">
                <a16:creationId xmlns:a16="http://schemas.microsoft.com/office/drawing/2014/main" id="{3DEDE1B8-56D6-F34A-A766-4F9E32C8E929}"/>
              </a:ext>
            </a:extLst>
          </p:cNvPr>
          <p:cNvGraphicFramePr>
            <a:graphicFrameLocks/>
          </p:cNvGraphicFramePr>
          <p:nvPr>
            <p:extLst>
              <p:ext uri="{D42A27DB-BD31-4B8C-83A1-F6EECF244321}">
                <p14:modId xmlns:p14="http://schemas.microsoft.com/office/powerpoint/2010/main" val="595086709"/>
              </p:ext>
            </p:extLst>
          </p:nvPr>
        </p:nvGraphicFramePr>
        <p:xfrm>
          <a:off x="634276" y="648517"/>
          <a:ext cx="10914258" cy="5161661"/>
        </p:xfrm>
        <a:graphic>
          <a:graphicData uri="http://schemas.openxmlformats.org/drawingml/2006/table">
            <a:tbl>
              <a:tblPr firstRow="1" bandRow="1">
                <a:tableStyleId>{5C22544A-7EE6-4342-B048-85BDC9FD1C3A}</a:tableStyleId>
              </a:tblPr>
              <a:tblGrid>
                <a:gridCol w="3731236">
                  <a:extLst>
                    <a:ext uri="{9D8B030D-6E8A-4147-A177-3AD203B41FA5}">
                      <a16:colId xmlns:a16="http://schemas.microsoft.com/office/drawing/2014/main" val="2261625598"/>
                    </a:ext>
                  </a:extLst>
                </a:gridCol>
                <a:gridCol w="3614660">
                  <a:extLst>
                    <a:ext uri="{9D8B030D-6E8A-4147-A177-3AD203B41FA5}">
                      <a16:colId xmlns:a16="http://schemas.microsoft.com/office/drawing/2014/main" val="1624547144"/>
                    </a:ext>
                  </a:extLst>
                </a:gridCol>
                <a:gridCol w="3568362">
                  <a:extLst>
                    <a:ext uri="{9D8B030D-6E8A-4147-A177-3AD203B41FA5}">
                      <a16:colId xmlns:a16="http://schemas.microsoft.com/office/drawing/2014/main" val="120916010"/>
                    </a:ext>
                  </a:extLst>
                </a:gridCol>
              </a:tblGrid>
              <a:tr h="672493">
                <a:tc>
                  <a:txBody>
                    <a:bodyPr/>
                    <a:lstStyle/>
                    <a:p>
                      <a:pPr algn="ctr"/>
                      <a:r>
                        <a:rPr lang="en-US" sz="1800"/>
                        <a:t>Homeowners</a:t>
                      </a:r>
                      <a:r>
                        <a:rPr lang="en-US" sz="1800" baseline="0"/>
                        <a:t> Association (HOA)</a:t>
                      </a:r>
                      <a:endParaRPr lang="en-US" sz="1800"/>
                    </a:p>
                  </a:txBody>
                  <a:tcPr marL="100048" marR="100048" marT="50024" marB="50024" anchor="ctr"/>
                </a:tc>
                <a:tc>
                  <a:txBody>
                    <a:bodyPr/>
                    <a:lstStyle/>
                    <a:p>
                      <a:pPr algn="ctr"/>
                      <a:r>
                        <a:rPr lang="en-US" sz="1800" dirty="0"/>
                        <a:t>Neighborhood Association (NA)</a:t>
                      </a:r>
                    </a:p>
                  </a:txBody>
                  <a:tcPr marL="100048" marR="100048" marT="50024" marB="50024" anchor="ctr"/>
                </a:tc>
                <a:tc>
                  <a:txBody>
                    <a:bodyPr/>
                    <a:lstStyle/>
                    <a:p>
                      <a:pPr algn="ctr"/>
                      <a:r>
                        <a:rPr lang="en-US" sz="1800"/>
                        <a:t>Neighborhood Leadership Alliance (NLA)</a:t>
                      </a:r>
                    </a:p>
                  </a:txBody>
                  <a:tcPr marL="100048" marR="100048" marT="50024" marB="50024" anchor="ctr"/>
                </a:tc>
                <a:extLst>
                  <a:ext uri="{0D108BD9-81ED-4DB2-BD59-A6C34878D82A}">
                    <a16:rowId xmlns:a16="http://schemas.microsoft.com/office/drawing/2014/main" val="4021172933"/>
                  </a:ext>
                </a:extLst>
              </a:tr>
              <a:tr h="4429162">
                <a:tc>
                  <a:txBody>
                    <a:bodyPr/>
                    <a:lstStyle/>
                    <a:p>
                      <a:pPr marL="0" indent="0" algn="ctr">
                        <a:buFontTx/>
                        <a:buNone/>
                      </a:pPr>
                      <a:r>
                        <a:rPr lang="en-US" sz="1600" dirty="0"/>
                        <a:t>Funded by</a:t>
                      </a:r>
                      <a:r>
                        <a:rPr lang="en-US" sz="1600" baseline="0" dirty="0"/>
                        <a:t> </a:t>
                      </a:r>
                    </a:p>
                    <a:p>
                      <a:pPr marL="0" indent="0" algn="ctr">
                        <a:buFontTx/>
                        <a:buNone/>
                      </a:pPr>
                      <a:r>
                        <a:rPr lang="en-US" sz="1600" b="1" baseline="0" dirty="0"/>
                        <a:t>Dues</a:t>
                      </a:r>
                    </a:p>
                    <a:p>
                      <a:pPr marL="0" indent="0" algn="ctr">
                        <a:buFontTx/>
                        <a:buNone/>
                      </a:pPr>
                      <a:br>
                        <a:rPr lang="en-US" sz="1600" baseline="0" dirty="0"/>
                      </a:br>
                      <a:r>
                        <a:rPr lang="en-US" sz="1600" baseline="0" dirty="0"/>
                        <a:t>Represents </a:t>
                      </a:r>
                    </a:p>
                    <a:p>
                      <a:pPr marL="0" indent="0" algn="ctr">
                        <a:buFontTx/>
                        <a:buNone/>
                      </a:pPr>
                      <a:r>
                        <a:rPr lang="en-US" sz="1600" b="1" baseline="0" dirty="0"/>
                        <a:t>Home Owners</a:t>
                      </a:r>
                      <a:br>
                        <a:rPr lang="en-US" sz="1600" baseline="0" dirty="0"/>
                      </a:br>
                      <a:br>
                        <a:rPr lang="en-US" sz="1600" baseline="0" dirty="0"/>
                      </a:br>
                      <a:r>
                        <a:rPr lang="en-US" sz="1600" baseline="0" dirty="0"/>
                        <a:t>Size</a:t>
                      </a:r>
                    </a:p>
                    <a:p>
                      <a:pPr algn="ctr"/>
                      <a:r>
                        <a:rPr lang="en-US" sz="1600" b="1" baseline="0" dirty="0"/>
                        <a:t>Subdivision or smaller area of an NA</a:t>
                      </a:r>
                    </a:p>
                    <a:p>
                      <a:pPr algn="ctr"/>
                      <a:br>
                        <a:rPr lang="en-US" sz="1600" baseline="0" dirty="0"/>
                      </a:br>
                      <a:r>
                        <a:rPr lang="en-US" sz="1600" baseline="0" dirty="0"/>
                        <a:t>Recognized in City Code</a:t>
                      </a:r>
                    </a:p>
                    <a:p>
                      <a:pPr algn="ctr"/>
                      <a:r>
                        <a:rPr lang="en-US" sz="1600" b="1" baseline="0" dirty="0"/>
                        <a:t>No</a:t>
                      </a:r>
                    </a:p>
                    <a:p>
                      <a:pPr algn="ctr"/>
                      <a:br>
                        <a:rPr lang="en-US" sz="1600" baseline="0" dirty="0"/>
                      </a:br>
                      <a:r>
                        <a:rPr lang="en-US" sz="1600" baseline="0" dirty="0"/>
                        <a:t>Key Functions</a:t>
                      </a:r>
                    </a:p>
                    <a:p>
                      <a:pPr algn="ctr"/>
                      <a:r>
                        <a:rPr lang="en-US" sz="1600" b="1" baseline="0" dirty="0"/>
                        <a:t>CC&amp;R’s</a:t>
                      </a:r>
                    </a:p>
                    <a:p>
                      <a:pPr algn="ctr"/>
                      <a:r>
                        <a:rPr lang="en-US" sz="1600" b="1" baseline="0" dirty="0"/>
                        <a:t>ARC Guidelines</a:t>
                      </a:r>
                    </a:p>
                    <a:p>
                      <a:pPr algn="ctr"/>
                      <a:r>
                        <a:rPr lang="en-US" sz="1600" b="1" baseline="0" dirty="0"/>
                        <a:t>Design &amp; Aesthetics</a:t>
                      </a:r>
                    </a:p>
                    <a:p>
                      <a:pPr algn="ctr"/>
                      <a:r>
                        <a:rPr lang="en-US" sz="1600" b="1" baseline="0" dirty="0"/>
                        <a:t>Neighborhood Amenities</a:t>
                      </a:r>
                    </a:p>
                    <a:p>
                      <a:endParaRPr lang="en-US" sz="1600" dirty="0"/>
                    </a:p>
                  </a:txBody>
                  <a:tcPr marL="100048" marR="100048" marT="50024" marB="50024"/>
                </a:tc>
                <a:tc>
                  <a:txBody>
                    <a:bodyPr/>
                    <a:lstStyle/>
                    <a:p>
                      <a:pPr marL="0" indent="0" algn="ctr">
                        <a:buFontTx/>
                        <a:buNone/>
                      </a:pPr>
                      <a:r>
                        <a:rPr lang="en-US" sz="1600"/>
                        <a:t>Funded by</a:t>
                      </a:r>
                      <a:r>
                        <a:rPr lang="en-US" sz="1600" baseline="0"/>
                        <a:t> </a:t>
                      </a:r>
                    </a:p>
                    <a:p>
                      <a:pPr marL="0" indent="0" algn="ctr">
                        <a:buFontTx/>
                        <a:buNone/>
                      </a:pPr>
                      <a:r>
                        <a:rPr lang="en-US" sz="1600" b="1" baseline="0"/>
                        <a:t>Tax Dollars</a:t>
                      </a:r>
                    </a:p>
                    <a:p>
                      <a:pPr marL="0" indent="0" algn="ctr">
                        <a:buFontTx/>
                        <a:buNone/>
                      </a:pPr>
                      <a:br>
                        <a:rPr lang="en-US" sz="1600" baseline="0"/>
                      </a:br>
                      <a:r>
                        <a:rPr lang="en-US" sz="1600" baseline="0"/>
                        <a:t>Represents </a:t>
                      </a:r>
                    </a:p>
                    <a:p>
                      <a:pPr marL="0" indent="0" algn="ctr">
                        <a:buFontTx/>
                        <a:buNone/>
                      </a:pPr>
                      <a:r>
                        <a:rPr lang="en-US" sz="1600" b="1" baseline="0"/>
                        <a:t>Business &amp; Home Owners</a:t>
                      </a:r>
                    </a:p>
                    <a:p>
                      <a:pPr marL="0" indent="0" algn="ctr">
                        <a:buFontTx/>
                        <a:buNone/>
                      </a:pPr>
                      <a:r>
                        <a:rPr lang="en-US" sz="1600" b="1" baseline="0"/>
                        <a:t>Renters</a:t>
                      </a:r>
                      <a:br>
                        <a:rPr lang="en-US" sz="1600" baseline="0"/>
                      </a:br>
                      <a:br>
                        <a:rPr lang="en-US" sz="1600" baseline="0"/>
                      </a:br>
                      <a:r>
                        <a:rPr lang="en-US" sz="1600" baseline="0"/>
                        <a:t>Size</a:t>
                      </a:r>
                    </a:p>
                    <a:p>
                      <a:pPr algn="ctr"/>
                      <a:r>
                        <a:rPr lang="en-US" sz="1600" b="1" baseline="0"/>
                        <a:t>Bend is divided into thirteen NAs</a:t>
                      </a:r>
                    </a:p>
                    <a:p>
                      <a:pPr algn="ctr"/>
                      <a:br>
                        <a:rPr lang="en-US" sz="1600" baseline="0"/>
                      </a:br>
                      <a:r>
                        <a:rPr lang="en-US" sz="1600" baseline="0"/>
                        <a:t>Recognized in City Code</a:t>
                      </a:r>
                    </a:p>
                    <a:p>
                      <a:pPr algn="ctr"/>
                      <a:r>
                        <a:rPr lang="en-US" sz="1600" b="1" baseline="0"/>
                        <a:t>Yes (Section 1.70)</a:t>
                      </a:r>
                    </a:p>
                    <a:p>
                      <a:pPr algn="ctr"/>
                      <a:br>
                        <a:rPr lang="en-US" sz="1600" baseline="0"/>
                      </a:br>
                      <a:r>
                        <a:rPr lang="en-US" sz="1600" baseline="0"/>
                        <a:t>Key Functions</a:t>
                      </a:r>
                    </a:p>
                    <a:p>
                      <a:pPr algn="ctr"/>
                      <a:r>
                        <a:rPr lang="en-US" sz="1600" b="1"/>
                        <a:t>Play role in Land Use</a:t>
                      </a:r>
                    </a:p>
                    <a:p>
                      <a:pPr algn="ctr"/>
                      <a:r>
                        <a:rPr lang="en-US" sz="1600" b="1"/>
                        <a:t>Represent all residents 18+</a:t>
                      </a:r>
                    </a:p>
                    <a:p>
                      <a:pPr algn="ctr"/>
                      <a:r>
                        <a:rPr lang="en-US" sz="1600" b="1"/>
                        <a:t>Community Building</a:t>
                      </a:r>
                      <a:endParaRPr lang="en-US" sz="1600" b="1" dirty="0"/>
                    </a:p>
                  </a:txBody>
                  <a:tcPr marL="100048" marR="100048" marT="50024" marB="50024"/>
                </a:tc>
                <a:tc>
                  <a:txBody>
                    <a:bodyPr/>
                    <a:lstStyle/>
                    <a:p>
                      <a:pPr marL="0" indent="0" algn="ctr">
                        <a:buFontTx/>
                        <a:buNone/>
                      </a:pPr>
                      <a:r>
                        <a:rPr lang="en-US" sz="1600" dirty="0"/>
                        <a:t>Funded by</a:t>
                      </a:r>
                      <a:r>
                        <a:rPr lang="en-US" sz="1600" baseline="0" dirty="0"/>
                        <a:t> </a:t>
                      </a:r>
                    </a:p>
                    <a:p>
                      <a:pPr marL="0" indent="0" algn="ctr">
                        <a:buFontTx/>
                        <a:buNone/>
                      </a:pPr>
                      <a:r>
                        <a:rPr lang="en-US" sz="1600" b="1" baseline="0" dirty="0"/>
                        <a:t>Tax Dollars</a:t>
                      </a:r>
                    </a:p>
                    <a:p>
                      <a:pPr marL="0" indent="0" algn="ctr">
                        <a:buFontTx/>
                        <a:buNone/>
                      </a:pPr>
                      <a:br>
                        <a:rPr lang="en-US" sz="1600" baseline="0" dirty="0"/>
                      </a:br>
                      <a:r>
                        <a:rPr lang="en-US" sz="1600" baseline="0" dirty="0"/>
                        <a:t>Represents </a:t>
                      </a:r>
                    </a:p>
                    <a:p>
                      <a:pPr marL="0" indent="0" algn="ctr">
                        <a:buFontTx/>
                        <a:buNone/>
                      </a:pPr>
                      <a:r>
                        <a:rPr lang="en-US" sz="1600" b="1" baseline="0" dirty="0"/>
                        <a:t>Neighborhood Associations</a:t>
                      </a:r>
                    </a:p>
                    <a:p>
                      <a:pPr marL="0" indent="0" algn="ctr">
                        <a:buFontTx/>
                        <a:buNone/>
                      </a:pPr>
                      <a:r>
                        <a:rPr lang="en-US" sz="1600" b="1" baseline="0" dirty="0"/>
                        <a:t>Business &amp; Home Owners</a:t>
                      </a:r>
                    </a:p>
                    <a:p>
                      <a:pPr marL="0" indent="0" algn="ctr">
                        <a:buFontTx/>
                        <a:buNone/>
                      </a:pPr>
                      <a:r>
                        <a:rPr lang="en-US" sz="1600" b="1" baseline="0" dirty="0"/>
                        <a:t>Renters</a:t>
                      </a:r>
                    </a:p>
                    <a:p>
                      <a:pPr algn="ctr"/>
                      <a:br>
                        <a:rPr lang="en-US" sz="1600" baseline="0" dirty="0"/>
                      </a:br>
                      <a:r>
                        <a:rPr lang="en-US" sz="1600" baseline="0" dirty="0"/>
                        <a:t>Size</a:t>
                      </a:r>
                    </a:p>
                    <a:p>
                      <a:pPr algn="ctr"/>
                      <a:r>
                        <a:rPr lang="en-US" sz="1600" b="1" baseline="0" dirty="0"/>
                        <a:t>One representative from each NA</a:t>
                      </a:r>
                    </a:p>
                    <a:p>
                      <a:pPr algn="ctr"/>
                      <a:br>
                        <a:rPr lang="en-US" sz="1600" baseline="0" dirty="0"/>
                      </a:br>
                      <a:r>
                        <a:rPr lang="en-US" sz="1600" baseline="0" dirty="0"/>
                        <a:t>Recognized in City Code</a:t>
                      </a:r>
                    </a:p>
                    <a:p>
                      <a:pPr algn="ctr"/>
                      <a:r>
                        <a:rPr lang="en-US" sz="1600" b="1" baseline="0" dirty="0"/>
                        <a:t>Yes (Section 1.20)</a:t>
                      </a:r>
                    </a:p>
                    <a:p>
                      <a:pPr algn="ctr"/>
                      <a:br>
                        <a:rPr lang="en-US" sz="1600" baseline="0" dirty="0"/>
                      </a:br>
                      <a:r>
                        <a:rPr lang="en-US" sz="1600" baseline="0" dirty="0"/>
                        <a:t>Key Functions</a:t>
                      </a:r>
                    </a:p>
                    <a:p>
                      <a:pPr algn="ctr"/>
                      <a:r>
                        <a:rPr lang="en-US" sz="1600" b="1" dirty="0"/>
                        <a:t>Conduit between NAs </a:t>
                      </a:r>
                      <a:br>
                        <a:rPr lang="en-US" sz="1600" b="1" dirty="0"/>
                      </a:br>
                      <a:r>
                        <a:rPr lang="en-US" sz="1600" b="1" dirty="0"/>
                        <a:t>&amp; City Council</a:t>
                      </a:r>
                    </a:p>
                    <a:p>
                      <a:pPr algn="ctr"/>
                      <a:r>
                        <a:rPr lang="en-US" sz="1600" b="1" dirty="0"/>
                        <a:t>Advisory to Council</a:t>
                      </a:r>
                    </a:p>
                  </a:txBody>
                  <a:tcPr marL="100048" marR="100048" marT="50024" marB="50024"/>
                </a:tc>
                <a:extLst>
                  <a:ext uri="{0D108BD9-81ED-4DB2-BD59-A6C34878D82A}">
                    <a16:rowId xmlns:a16="http://schemas.microsoft.com/office/drawing/2014/main" val="282754035"/>
                  </a:ext>
                </a:extLst>
              </a:tr>
            </a:tbl>
          </a:graphicData>
        </a:graphic>
      </p:graphicFrame>
      <p:sp>
        <p:nvSpPr>
          <p:cNvPr id="17" name="TextBox 16">
            <a:extLst>
              <a:ext uri="{FF2B5EF4-FFF2-40B4-BE49-F238E27FC236}">
                <a16:creationId xmlns:a16="http://schemas.microsoft.com/office/drawing/2014/main" id="{9525F106-8E2F-A44D-BE62-D434AF9B1D89}"/>
              </a:ext>
            </a:extLst>
          </p:cNvPr>
          <p:cNvSpPr txBox="1"/>
          <p:nvPr/>
        </p:nvSpPr>
        <p:spPr>
          <a:xfrm>
            <a:off x="1449193" y="5919265"/>
            <a:ext cx="9104688" cy="369332"/>
          </a:xfrm>
          <a:prstGeom prst="rect">
            <a:avLst/>
          </a:prstGeom>
          <a:noFill/>
        </p:spPr>
        <p:txBody>
          <a:bodyPr wrap="square">
            <a:spAutoFit/>
          </a:bodyPr>
          <a:lstStyle/>
          <a:p>
            <a:pPr algn="ctr"/>
            <a:r>
              <a:rPr lang="en-US" b="1" dirty="0">
                <a:hlinkClick r:id="rId3"/>
              </a:rPr>
              <a:t>https://www.bendoregon.gov/community/neighborhood-associations</a:t>
            </a:r>
            <a:r>
              <a:rPr lang="en-US" b="1" dirty="0"/>
              <a:t> </a:t>
            </a:r>
          </a:p>
        </p:txBody>
      </p:sp>
    </p:spTree>
    <p:extLst>
      <p:ext uri="{BB962C8B-B14F-4D97-AF65-F5344CB8AC3E}">
        <p14:creationId xmlns:p14="http://schemas.microsoft.com/office/powerpoint/2010/main" val="191932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2" name="Picture 13">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15">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17">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5" name="Rectangle 19">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21">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descr="Map&#10;&#10;Description automatically generated">
            <a:extLst>
              <a:ext uri="{FF2B5EF4-FFF2-40B4-BE49-F238E27FC236}">
                <a16:creationId xmlns:a16="http://schemas.microsoft.com/office/drawing/2014/main" id="{BE0F70A5-7813-8747-8E0F-013DFFDA1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415" r="-2" b="20484"/>
          <a:stretch/>
        </p:blipFill>
        <p:spPr>
          <a:xfrm>
            <a:off x="4644526" y="10"/>
            <a:ext cx="7552945" cy="6857990"/>
          </a:xfrm>
          <a:prstGeom prst="rect">
            <a:avLst/>
          </a:prstGeom>
          <a:ln>
            <a:noFill/>
          </a:ln>
          <a:effectLst/>
        </p:spPr>
      </p:pic>
      <p:pic>
        <p:nvPicPr>
          <p:cNvPr id="37" name="Picture 23">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38" name="Rectangle 25">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3F7FD32C-0A28-294D-B8E9-90D5D5F79DA7}"/>
              </a:ext>
            </a:extLst>
          </p:cNvPr>
          <p:cNvSpPr txBox="1"/>
          <p:nvPr/>
        </p:nvSpPr>
        <p:spPr>
          <a:xfrm>
            <a:off x="118753" y="2063262"/>
            <a:ext cx="4300847" cy="2661138"/>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2400" b="1" dirty="0"/>
              <a:t>The Bend Neighborhood Associations provide residents the opportunity to help shape the future of their neighborhood and the City.</a:t>
            </a:r>
            <a:br>
              <a:rPr lang="en-US" sz="2400" dirty="0"/>
            </a:br>
            <a:endParaRPr lang="en-US" sz="2400" dirty="0">
              <a:latin typeface="+mj-lt"/>
              <a:ea typeface="+mj-ea"/>
              <a:cs typeface="+mj-cs"/>
            </a:endParaRPr>
          </a:p>
        </p:txBody>
      </p:sp>
    </p:spTree>
    <p:extLst>
      <p:ext uri="{BB962C8B-B14F-4D97-AF65-F5344CB8AC3E}">
        <p14:creationId xmlns:p14="http://schemas.microsoft.com/office/powerpoint/2010/main" val="310479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BCC09-56DA-FE42-BE84-CED13B386577}"/>
              </a:ext>
            </a:extLst>
          </p:cNvPr>
          <p:cNvSpPr>
            <a:spLocks noGrp="1"/>
          </p:cNvSpPr>
          <p:nvPr>
            <p:ph type="title"/>
          </p:nvPr>
        </p:nvSpPr>
        <p:spPr>
          <a:xfrm>
            <a:off x="583096" y="1050299"/>
            <a:ext cx="5130363" cy="4783864"/>
          </a:xfrm>
        </p:spPr>
        <p:txBody>
          <a:bodyPr anchor="t">
            <a:normAutofit fontScale="90000"/>
          </a:bodyPr>
          <a:lstStyle/>
          <a:p>
            <a:pPr algn="ctr"/>
            <a:r>
              <a:rPr lang="en-US" dirty="0"/>
              <a:t>ABNA Membership Growth </a:t>
            </a:r>
            <a:br>
              <a:rPr lang="en-US" b="0" dirty="0"/>
            </a:br>
            <a:br>
              <a:rPr lang="en-US" b="0" dirty="0"/>
            </a:br>
            <a:br>
              <a:rPr lang="en-US" b="0" dirty="0"/>
            </a:br>
            <a:r>
              <a:rPr lang="en-US" b="0" dirty="0"/>
              <a:t>800 members in 580 households in October 2020 to </a:t>
            </a:r>
            <a:r>
              <a:rPr lang="en-US" dirty="0"/>
              <a:t>1300 members in over 900 households in October 2021 </a:t>
            </a:r>
            <a:br>
              <a:rPr lang="en-US" b="0" dirty="0"/>
            </a:br>
            <a:endParaRPr lang="en-US" dirty="0"/>
          </a:p>
        </p:txBody>
      </p:sp>
      <p:sp>
        <p:nvSpPr>
          <p:cNvPr id="3" name="Content Placeholder 2">
            <a:extLst>
              <a:ext uri="{FF2B5EF4-FFF2-40B4-BE49-F238E27FC236}">
                <a16:creationId xmlns:a16="http://schemas.microsoft.com/office/drawing/2014/main" id="{A76A002A-46BB-F74B-A65A-0B207A4840F2}"/>
              </a:ext>
            </a:extLst>
          </p:cNvPr>
          <p:cNvSpPr>
            <a:spLocks noGrp="1"/>
          </p:cNvSpPr>
          <p:nvPr>
            <p:ph idx="1"/>
          </p:nvPr>
        </p:nvSpPr>
        <p:spPr>
          <a:xfrm>
            <a:off x="6096000" y="2287105"/>
            <a:ext cx="5512904" cy="4232448"/>
          </a:xfrm>
        </p:spPr>
        <p:txBody>
          <a:bodyPr anchor="t">
            <a:normAutofit fontScale="77500" lnSpcReduction="20000"/>
          </a:bodyPr>
          <a:lstStyle/>
          <a:p>
            <a:r>
              <a:rPr lang="en-US" b="1" dirty="0"/>
              <a:t>Membership drives - mailings from ABNA &amp; City of Bend </a:t>
            </a:r>
            <a:br>
              <a:rPr lang="en-US" b="1" dirty="0"/>
            </a:br>
            <a:endParaRPr lang="en-US" b="1" dirty="0"/>
          </a:p>
          <a:p>
            <a:r>
              <a:rPr lang="en-US" b="1" dirty="0"/>
              <a:t>Proposed developments on Awbrey Butte</a:t>
            </a:r>
            <a:br>
              <a:rPr lang="en-US" b="1" dirty="0"/>
            </a:br>
            <a:endParaRPr lang="en-US" b="1" dirty="0"/>
          </a:p>
          <a:p>
            <a:r>
              <a:rPr lang="en-US" b="1" dirty="0"/>
              <a:t>Changes in Development Code resulting from HB 2001, which allows construction of multi-family housing units on almost all lots previously zoned single-family residential</a:t>
            </a:r>
            <a:br>
              <a:rPr lang="en-US" b="1" dirty="0"/>
            </a:br>
            <a:endParaRPr lang="en-US" b="1" dirty="0"/>
          </a:p>
          <a:p>
            <a:r>
              <a:rPr lang="en-US" b="1" dirty="0"/>
              <a:t>The City's attempts to to address the increasing population of the houseless in Bend</a:t>
            </a:r>
            <a:br>
              <a:rPr lang="en-US" b="1" dirty="0"/>
            </a:br>
            <a:endParaRPr lang="en-US" b="1" dirty="0"/>
          </a:p>
          <a:p>
            <a:r>
              <a:rPr lang="en-US" b="1" dirty="0"/>
              <a:t>Other issues arising from rapid population growth, including </a:t>
            </a:r>
            <a:r>
              <a:rPr lang="en-US" dirty="0"/>
              <a:t>traffic</a:t>
            </a:r>
            <a:r>
              <a:rPr lang="en-US" b="1" dirty="0"/>
              <a:t> and scarcity of affordable housing</a:t>
            </a:r>
          </a:p>
          <a:p>
            <a:endParaRPr lang="en-US" b="1" dirty="0"/>
          </a:p>
        </p:txBody>
      </p:sp>
    </p:spTree>
    <p:extLst>
      <p:ext uri="{BB962C8B-B14F-4D97-AF65-F5344CB8AC3E}">
        <p14:creationId xmlns:p14="http://schemas.microsoft.com/office/powerpoint/2010/main" val="80460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D209-B056-1148-A441-6130D37928DF}"/>
              </a:ext>
            </a:extLst>
          </p:cNvPr>
          <p:cNvSpPr>
            <a:spLocks noGrp="1"/>
          </p:cNvSpPr>
          <p:nvPr>
            <p:ph type="title"/>
          </p:nvPr>
        </p:nvSpPr>
        <p:spPr>
          <a:xfrm>
            <a:off x="306999" y="1210868"/>
            <a:ext cx="3811708" cy="828948"/>
          </a:xfrm>
        </p:spPr>
        <p:txBody>
          <a:bodyPr anchor="t">
            <a:normAutofit/>
          </a:bodyPr>
          <a:lstStyle/>
          <a:p>
            <a:r>
              <a:rPr lang="en-US" sz="3200" dirty="0"/>
              <a:t>Topics of Concern</a:t>
            </a:r>
          </a:p>
        </p:txBody>
      </p:sp>
      <p:graphicFrame>
        <p:nvGraphicFramePr>
          <p:cNvPr id="21" name="Content Placeholder 2">
            <a:extLst>
              <a:ext uri="{FF2B5EF4-FFF2-40B4-BE49-F238E27FC236}">
                <a16:creationId xmlns:a16="http://schemas.microsoft.com/office/drawing/2014/main" id="{FB58A2A6-F355-42BF-AD13-6D75E6934377}"/>
              </a:ext>
            </a:extLst>
          </p:cNvPr>
          <p:cNvGraphicFramePr>
            <a:graphicFrameLocks noGrp="1"/>
          </p:cNvGraphicFramePr>
          <p:nvPr>
            <p:ph idx="1"/>
            <p:extLst>
              <p:ext uri="{D42A27DB-BD31-4B8C-83A1-F6EECF244321}">
                <p14:modId xmlns:p14="http://schemas.microsoft.com/office/powerpoint/2010/main" val="1389893435"/>
              </p:ext>
            </p:extLst>
          </p:nvPr>
        </p:nvGraphicFramePr>
        <p:xfrm>
          <a:off x="4908175" y="773206"/>
          <a:ext cx="6205913" cy="5015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5906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51EF-4BC3-504E-8A68-9290D4FAD0D7}"/>
              </a:ext>
            </a:extLst>
          </p:cNvPr>
          <p:cNvSpPr>
            <a:spLocks noGrp="1"/>
          </p:cNvSpPr>
          <p:nvPr>
            <p:ph type="title"/>
          </p:nvPr>
        </p:nvSpPr>
        <p:spPr>
          <a:xfrm>
            <a:off x="1077364" y="720435"/>
            <a:ext cx="4140096" cy="1507375"/>
          </a:xfrm>
        </p:spPr>
        <p:txBody>
          <a:bodyPr>
            <a:normAutofit/>
          </a:bodyPr>
          <a:lstStyle/>
          <a:p>
            <a:r>
              <a:rPr lang="en-US" dirty="0"/>
              <a:t>Speeding </a:t>
            </a:r>
          </a:p>
        </p:txBody>
      </p:sp>
      <p:sp>
        <p:nvSpPr>
          <p:cNvPr id="3" name="Content Placeholder 2">
            <a:extLst>
              <a:ext uri="{FF2B5EF4-FFF2-40B4-BE49-F238E27FC236}">
                <a16:creationId xmlns:a16="http://schemas.microsoft.com/office/drawing/2014/main" id="{C5B6EF92-5703-D443-A38F-5D3F68FCD053}"/>
              </a:ext>
            </a:extLst>
          </p:cNvPr>
          <p:cNvSpPr>
            <a:spLocks noGrp="1"/>
          </p:cNvSpPr>
          <p:nvPr>
            <p:ph idx="1"/>
          </p:nvPr>
        </p:nvSpPr>
        <p:spPr>
          <a:xfrm>
            <a:off x="1077364" y="2427316"/>
            <a:ext cx="4140096" cy="3513514"/>
          </a:xfrm>
        </p:spPr>
        <p:txBody>
          <a:bodyPr>
            <a:normAutofit/>
          </a:bodyPr>
          <a:lstStyle/>
          <a:p>
            <a:pPr marL="0" indent="0">
              <a:buNone/>
            </a:pPr>
            <a:r>
              <a:rPr lang="en-US" b="1" dirty="0"/>
              <a:t>Alerting drivers to obey posted posted signs</a:t>
            </a:r>
          </a:p>
          <a:p>
            <a:r>
              <a:rPr lang="en-US" dirty="0"/>
              <a:t>Purchased Slow Down signs</a:t>
            </a:r>
          </a:p>
          <a:p>
            <a:r>
              <a:rPr lang="en-US" dirty="0"/>
              <a:t>Deployed Mobile Radar Units</a:t>
            </a:r>
          </a:p>
          <a:p>
            <a:r>
              <a:rPr lang="en-US" dirty="0"/>
              <a:t>Met with Police Chief Krantz</a:t>
            </a:r>
          </a:p>
        </p:txBody>
      </p:sp>
      <p:pic>
        <p:nvPicPr>
          <p:cNvPr id="5" name="Picture 4" descr="A stop sign on a sidewalk&#10;&#10;Description automatically generated with medium confidence">
            <a:extLst>
              <a:ext uri="{FF2B5EF4-FFF2-40B4-BE49-F238E27FC236}">
                <a16:creationId xmlns:a16="http://schemas.microsoft.com/office/drawing/2014/main" id="{FE81D6DC-B64A-914E-8053-04E63CCB3C5D}"/>
              </a:ext>
            </a:extLst>
          </p:cNvPr>
          <p:cNvPicPr>
            <a:picLocks noChangeAspect="1"/>
          </p:cNvPicPr>
          <p:nvPr/>
        </p:nvPicPr>
        <p:blipFill>
          <a:blip r:embed="rId2"/>
          <a:stretch>
            <a:fillRect/>
          </a:stretch>
        </p:blipFill>
        <p:spPr>
          <a:xfrm rot="5400000">
            <a:off x="5930697" y="1471351"/>
            <a:ext cx="5220395" cy="3915296"/>
          </a:xfrm>
          <a:prstGeom prst="rect">
            <a:avLst/>
          </a:prstGeom>
        </p:spPr>
      </p:pic>
    </p:spTree>
    <p:extLst>
      <p:ext uri="{BB962C8B-B14F-4D97-AF65-F5344CB8AC3E}">
        <p14:creationId xmlns:p14="http://schemas.microsoft.com/office/powerpoint/2010/main" val="2289214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D0669C1-CDCE-41C7-A9AB-65D9119F8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1F80B4EE-271C-45C6-9338-555D3B0C4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FCF3DCC-E585-4F88-8F8B-4EABFEF062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6" name="Rectangle 15">
            <a:extLst>
              <a:ext uri="{FF2B5EF4-FFF2-40B4-BE49-F238E27FC236}">
                <a16:creationId xmlns:a16="http://schemas.microsoft.com/office/drawing/2014/main" id="{F1AACF4D-AF22-463C-97CE-C34F0783C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0E87128-8C89-E74A-87C0-C84BC5A99D7D}"/>
              </a:ext>
            </a:extLst>
          </p:cNvPr>
          <p:cNvSpPr>
            <a:spLocks noGrp="1"/>
          </p:cNvSpPr>
          <p:nvPr>
            <p:ph type="title"/>
          </p:nvPr>
        </p:nvSpPr>
        <p:spPr>
          <a:xfrm>
            <a:off x="680321" y="753228"/>
            <a:ext cx="5632247" cy="1080938"/>
          </a:xfrm>
        </p:spPr>
        <p:txBody>
          <a:bodyPr>
            <a:normAutofit/>
          </a:bodyPr>
          <a:lstStyle/>
          <a:p>
            <a:r>
              <a:rPr lang="en-US" dirty="0"/>
              <a:t>Street Safety</a:t>
            </a:r>
          </a:p>
        </p:txBody>
      </p:sp>
      <p:pic>
        <p:nvPicPr>
          <p:cNvPr id="18" name="Picture 17">
            <a:extLst>
              <a:ext uri="{FF2B5EF4-FFF2-40B4-BE49-F238E27FC236}">
                <a16:creationId xmlns:a16="http://schemas.microsoft.com/office/drawing/2014/main" id="{6524329A-37E7-4025-B6E9-A97D405368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Content Placeholder 2">
            <a:extLst>
              <a:ext uri="{FF2B5EF4-FFF2-40B4-BE49-F238E27FC236}">
                <a16:creationId xmlns:a16="http://schemas.microsoft.com/office/drawing/2014/main" id="{6E453943-E27A-AC4A-B6B4-D9E3C777762E}"/>
              </a:ext>
            </a:extLst>
          </p:cNvPr>
          <p:cNvSpPr>
            <a:spLocks noGrp="1"/>
          </p:cNvSpPr>
          <p:nvPr>
            <p:ph idx="1"/>
          </p:nvPr>
        </p:nvSpPr>
        <p:spPr>
          <a:xfrm>
            <a:off x="308758" y="2336873"/>
            <a:ext cx="6003810" cy="4039058"/>
          </a:xfrm>
        </p:spPr>
        <p:txBody>
          <a:bodyPr>
            <a:normAutofit/>
          </a:bodyPr>
          <a:lstStyle/>
          <a:p>
            <a:r>
              <a:rPr lang="en-US" sz="2000" dirty="0"/>
              <a:t>Leveraged Neighborhood Street Safety Program (NSSP)</a:t>
            </a:r>
          </a:p>
          <a:p>
            <a:r>
              <a:rPr lang="en-US" sz="2000" dirty="0"/>
              <a:t>Installed permanent speed radar signs</a:t>
            </a:r>
          </a:p>
          <a:p>
            <a:r>
              <a:rPr lang="en-US" sz="2000" dirty="0"/>
              <a:t>Trimmed vegetation to improve intersection visibility</a:t>
            </a:r>
          </a:p>
          <a:p>
            <a:r>
              <a:rPr lang="en-US" sz="2000" dirty="0"/>
              <a:t>Signage improvements</a:t>
            </a:r>
          </a:p>
          <a:p>
            <a:r>
              <a:rPr lang="en-US" sz="2000" dirty="0"/>
              <a:t>New pedestrian crosswalks</a:t>
            </a:r>
          </a:p>
        </p:txBody>
      </p:sp>
      <p:pic>
        <p:nvPicPr>
          <p:cNvPr id="6" name="Picture 5" descr="A yellow sign on the side of a road&#10;&#10;Description automatically generated with medium confidence">
            <a:extLst>
              <a:ext uri="{FF2B5EF4-FFF2-40B4-BE49-F238E27FC236}">
                <a16:creationId xmlns:a16="http://schemas.microsoft.com/office/drawing/2014/main" id="{64D7D766-3786-B844-A8F0-19DA81353260}"/>
              </a:ext>
            </a:extLst>
          </p:cNvPr>
          <p:cNvPicPr>
            <a:picLocks noChangeAspect="1"/>
          </p:cNvPicPr>
          <p:nvPr/>
        </p:nvPicPr>
        <p:blipFill rotWithShape="1">
          <a:blip r:embed="rId4"/>
          <a:srcRect t="18435" r="2" b="36499"/>
          <a:stretch/>
        </p:blipFill>
        <p:spPr>
          <a:xfrm>
            <a:off x="6984387" y="484632"/>
            <a:ext cx="4719805" cy="2836084"/>
          </a:xfrm>
          <a:prstGeom prst="rect">
            <a:avLst/>
          </a:prstGeom>
          <a:ln>
            <a:noFill/>
          </a:ln>
          <a:effectLst>
            <a:outerShdw blurRad="76200" dist="63500" dir="5040000" algn="tl" rotWithShape="0">
              <a:srgbClr val="000000">
                <a:alpha val="41000"/>
              </a:srgbClr>
            </a:outerShdw>
          </a:effectLst>
        </p:spPr>
      </p:pic>
      <p:pic>
        <p:nvPicPr>
          <p:cNvPr id="7" name="Picture 6" descr="A street sign on the side of a road&#10;&#10;Description automatically generated with medium confidence">
            <a:extLst>
              <a:ext uri="{FF2B5EF4-FFF2-40B4-BE49-F238E27FC236}">
                <a16:creationId xmlns:a16="http://schemas.microsoft.com/office/drawing/2014/main" id="{7AFA9717-51D3-8E4A-92E2-BDA5BADAD16C}"/>
              </a:ext>
            </a:extLst>
          </p:cNvPr>
          <p:cNvPicPr>
            <a:picLocks noChangeAspect="1"/>
          </p:cNvPicPr>
          <p:nvPr/>
        </p:nvPicPr>
        <p:blipFill rotWithShape="1">
          <a:blip r:embed="rId5"/>
          <a:srcRect l="22767" r="33637" b="2"/>
          <a:stretch/>
        </p:blipFill>
        <p:spPr>
          <a:xfrm rot="5400000">
            <a:off x="7972523" y="2644263"/>
            <a:ext cx="2743530" cy="4719805"/>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87884223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{2D1CD008-A76D-A64B-8F10-DC6B087126B3}tf10001057</Template>
  <TotalTime>756</TotalTime>
  <Words>1470</Words>
  <Application>Microsoft Office PowerPoint</Application>
  <PresentationFormat>Widescreen</PresentationFormat>
  <Paragraphs>236</Paragraphs>
  <Slides>27</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Trebuchet MS</vt:lpstr>
      <vt:lpstr>wfont_445aec_b2774b6a8b1540d9b88545e5c94fbe4c</vt:lpstr>
      <vt:lpstr>Berlin</vt:lpstr>
      <vt:lpstr>General Members’ Meeting </vt:lpstr>
      <vt:lpstr>PowerPoint Presentation</vt:lpstr>
      <vt:lpstr>We’ll discuss…</vt:lpstr>
      <vt:lpstr>PowerPoint Presentation</vt:lpstr>
      <vt:lpstr>PowerPoint Presentation</vt:lpstr>
      <vt:lpstr>ABNA Membership Growth    800 members in 580 households in October 2020 to 1300 members in over 900 households in October 2021  </vt:lpstr>
      <vt:lpstr>Topics of Concern</vt:lpstr>
      <vt:lpstr>Speeding </vt:lpstr>
      <vt:lpstr>Street Safety</vt:lpstr>
      <vt:lpstr>Land Use</vt:lpstr>
      <vt:lpstr>Rivers Edge Developer Proposal … convert golf course into housing</vt:lpstr>
      <vt:lpstr>Compass Corner Development…intersection of Awbrey Road &amp; Mt. Washington</vt:lpstr>
      <vt:lpstr>Proposed West View Subdivision off Glassow Road … construct 42 duplexes, triplexes, quads</vt:lpstr>
      <vt:lpstr>HB 2001 …designed to increase Middle Housing, but implementation is problematic</vt:lpstr>
      <vt:lpstr>Land Use Resource Guide</vt:lpstr>
      <vt:lpstr>Cathie Flanigan, MBA Treasurer, Oregon Chapter of  International Dark-Sky Association cathie.flanigan@darksky.org www.darkskyoregon.org </vt:lpstr>
      <vt:lpstr>PowerPoint Presentation</vt:lpstr>
      <vt:lpstr>Skyglow – Light Pollution – is a problem in Central Oregon</vt:lpstr>
      <vt:lpstr>Skyglow – Light Pollution – is a problem in Central Oregon</vt:lpstr>
      <vt:lpstr>PowerPoint Presentation</vt:lpstr>
      <vt:lpstr>Good and Bad Lighting - Examples from Bend</vt:lpstr>
      <vt:lpstr>Safety &amp; Security</vt:lpstr>
      <vt:lpstr>What you can do to Minimize Light Pollution</vt:lpstr>
      <vt:lpstr>Oregon’s First International Dark-Sky Park</vt:lpstr>
      <vt:lpstr>Links &amp; Resources</vt:lpstr>
      <vt:lpstr>Links &amp; Resources, cont’d</vt:lpstr>
      <vt:lpstr>Welcome! Take your seat at the table!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Members’ Meeting</dc:title>
  <dc:creator>Stephani Scott</dc:creator>
  <cp:lastModifiedBy>wsk</cp:lastModifiedBy>
  <cp:revision>36</cp:revision>
  <dcterms:created xsi:type="dcterms:W3CDTF">2021-10-12T19:41:13Z</dcterms:created>
  <dcterms:modified xsi:type="dcterms:W3CDTF">2021-11-04T03:25:26Z</dcterms:modified>
</cp:coreProperties>
</file>